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sldIdLst>
    <p:sldId id="257" r:id="rId2"/>
    <p:sldId id="258" r:id="rId3"/>
    <p:sldId id="262" r:id="rId4"/>
    <p:sldId id="272" r:id="rId5"/>
    <p:sldId id="273" r:id="rId6"/>
    <p:sldId id="266" r:id="rId7"/>
    <p:sldId id="271" r:id="rId8"/>
    <p:sldId id="270" r:id="rId9"/>
    <p:sldId id="268" r:id="rId10"/>
    <p:sldId id="269" r:id="rId11"/>
    <p:sldId id="267" r:id="rId12"/>
    <p:sldId id="274" r:id="rId13"/>
    <p:sldId id="263" r:id="rId14"/>
    <p:sldId id="259" r:id="rId15"/>
    <p:sldId id="264" r:id="rId16"/>
  </p:sldIdLst>
  <p:sldSz cx="12192000" cy="6858000"/>
  <p:notesSz cx="6858000" cy="9144000"/>
  <p:embeddedFontLst>
    <p:embeddedFont>
      <p:font typeface="Acumin Pro" panose="020B0504020202020204" pitchFamily="34" charset="77"/>
      <p:regular r:id="rId17"/>
      <p:bold r:id="rId18"/>
      <p:italic r:id="rId19"/>
      <p:boldItalic r:id="rId20"/>
    </p:embeddedFont>
    <p:embeddedFont>
      <p:font typeface="Acumin Pro ExtraCondensed" panose="020B0508020202020204" pitchFamily="34" charset="77"/>
      <p:regular r:id="rId21"/>
      <p:bold r:id="rId22"/>
      <p:italic r:id="rId23"/>
      <p:boldItalic r:id="rId24"/>
    </p:embeddedFont>
    <p:embeddedFont>
      <p:font typeface="Acumin Pro ExtraCondensed Smbd" panose="020B0708020202020204" pitchFamily="34" charset="77"/>
      <p:regular r:id="rId25"/>
      <p:bold r:id="rId26"/>
      <p:italic r:id="rId27"/>
      <p:boldItalic r:id="rId28"/>
    </p:embeddedFont>
    <p:embeddedFont>
      <p:font typeface="Acumin Pro Medium" panose="020B0604020202020204" pitchFamily="34" charset="77"/>
      <p:regular r:id="rId29"/>
      <p:italic r:id="rId30"/>
    </p:embeddedFont>
    <p:embeddedFont>
      <p:font typeface="Acumin Pro Semibold" panose="020B0704020202020204" pitchFamily="34" charset="77"/>
      <p:regular r:id="rId31"/>
      <p:bold r:id="rId32"/>
      <p:italic r:id="rId33"/>
      <p:boldItalic r:id="rId34"/>
    </p:embeddedFont>
    <p:embeddedFont>
      <p:font typeface="Acumin Pro SemiCondensed" panose="020B0506020202020204" pitchFamily="34" charset="77"/>
      <p:regular r:id="rId35"/>
      <p:bold r:id="rId36"/>
      <p:italic r:id="rId37"/>
      <p:boldItalic r:id="rId38"/>
    </p:embeddedFont>
    <p:embeddedFont>
      <p:font typeface="Franklin Gothic Medium Cond" panose="020B0606030402020204" pitchFamily="34" charset="0"/>
      <p:regular r:id="rId39"/>
    </p:embeddedFont>
    <p:embeddedFont>
      <p:font typeface="United Sans Cd Md" pitchFamily="2" charset="77"/>
      <p:regular r:id="rId40"/>
    </p:embeddedFont>
    <p:embeddedFont>
      <p:font typeface="United Sans Reg Medium" pitchFamily="2" charset="77"/>
      <p:regular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ECCC9-28E7-6041-BC21-18572BA861B6}" v="582" dt="2021-08-18T18:56:44.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55"/>
    <p:restoredTop sz="94674"/>
  </p:normalViewPr>
  <p:slideViewPr>
    <p:cSldViewPr snapToGrid="0" snapToObjects="1">
      <p:cViewPr varScale="1">
        <p:scale>
          <a:sx n="109" d="100"/>
          <a:sy n="109" d="100"/>
        </p:scale>
        <p:origin x="592" y="19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microsoft.com/office/2015/10/relationships/revisionInfo" Target="revisionInfo.xml"/><Relationship Id="rId20" Type="http://schemas.openxmlformats.org/officeDocument/2006/relationships/font" Target="fonts/font4.fntdata"/><Relationship Id="rId41" Type="http://schemas.openxmlformats.org/officeDocument/2006/relationships/font" Target="fonts/font2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360D2-24CF-C546-B7EB-0F3CF9B967C4}"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6FC8C45D-EEA0-D245-BBFD-839CCD803DF0}">
      <dgm:prSet phldrT="[Text]"/>
      <dgm:spPr/>
      <dgm:t>
        <a:bodyPr/>
        <a:lstStyle/>
        <a:p>
          <a:r>
            <a:rPr lang="en-US" dirty="0"/>
            <a:t>Sprint Planning</a:t>
          </a:r>
        </a:p>
      </dgm:t>
    </dgm:pt>
    <dgm:pt modelId="{7E4D116F-1155-E449-8837-119330A48B61}" type="parTrans" cxnId="{95033D61-A142-8A47-8978-329C2A19AB7C}">
      <dgm:prSet/>
      <dgm:spPr/>
      <dgm:t>
        <a:bodyPr/>
        <a:lstStyle/>
        <a:p>
          <a:endParaRPr lang="en-US"/>
        </a:p>
      </dgm:t>
    </dgm:pt>
    <dgm:pt modelId="{BE9CD745-6CBB-DC45-9AA0-C37D427D3C8A}" type="sibTrans" cxnId="{95033D61-A142-8A47-8978-329C2A19AB7C}">
      <dgm:prSet/>
      <dgm:spPr/>
      <dgm:t>
        <a:bodyPr/>
        <a:lstStyle/>
        <a:p>
          <a:endParaRPr lang="en-US"/>
        </a:p>
      </dgm:t>
    </dgm:pt>
    <dgm:pt modelId="{ECBB36D1-33FC-B946-A4D4-841EE7DFEAF2}">
      <dgm:prSet phldrT="[Text]"/>
      <dgm:spPr/>
      <dgm:t>
        <a:bodyPr/>
        <a:lstStyle/>
        <a:p>
          <a:r>
            <a:rPr lang="en-US" dirty="0">
              <a:solidFill>
                <a:schemeClr val="accent4"/>
              </a:solidFill>
            </a:rPr>
            <a:t>Work with PO to determine work to be accomplished during the upcoming sprint</a:t>
          </a:r>
        </a:p>
      </dgm:t>
    </dgm:pt>
    <dgm:pt modelId="{C82E7110-7B0A-2941-A98F-2F90A5EF5F55}" type="parTrans" cxnId="{59C5EC98-9428-5441-9F0D-2213517EC379}">
      <dgm:prSet/>
      <dgm:spPr/>
      <dgm:t>
        <a:bodyPr/>
        <a:lstStyle/>
        <a:p>
          <a:endParaRPr lang="en-US"/>
        </a:p>
      </dgm:t>
    </dgm:pt>
    <dgm:pt modelId="{59252C45-07C9-8543-8078-13F6E48B7336}" type="sibTrans" cxnId="{59C5EC98-9428-5441-9F0D-2213517EC379}">
      <dgm:prSet/>
      <dgm:spPr/>
      <dgm:t>
        <a:bodyPr/>
        <a:lstStyle/>
        <a:p>
          <a:endParaRPr lang="en-US"/>
        </a:p>
      </dgm:t>
    </dgm:pt>
    <dgm:pt modelId="{CF61E5E2-8FE0-1748-BC13-D8981AF0F585}">
      <dgm:prSet phldrT="[Text]"/>
      <dgm:spPr/>
      <dgm:t>
        <a:bodyPr/>
        <a:lstStyle/>
        <a:p>
          <a:r>
            <a:rPr lang="en-US" dirty="0"/>
            <a:t>Sprint</a:t>
          </a:r>
        </a:p>
      </dgm:t>
    </dgm:pt>
    <dgm:pt modelId="{14078A89-FCAE-D442-8371-92611951061F}" type="parTrans" cxnId="{58D4067D-7343-D149-BBE4-97788D2AD1C8}">
      <dgm:prSet/>
      <dgm:spPr/>
      <dgm:t>
        <a:bodyPr/>
        <a:lstStyle/>
        <a:p>
          <a:endParaRPr lang="en-US"/>
        </a:p>
      </dgm:t>
    </dgm:pt>
    <dgm:pt modelId="{17761BD6-6E19-F746-9D5A-C83DAFFAD752}" type="sibTrans" cxnId="{58D4067D-7343-D149-BBE4-97788D2AD1C8}">
      <dgm:prSet/>
      <dgm:spPr/>
      <dgm:t>
        <a:bodyPr/>
        <a:lstStyle/>
        <a:p>
          <a:endParaRPr lang="en-US"/>
        </a:p>
      </dgm:t>
    </dgm:pt>
    <dgm:pt modelId="{375F3029-B004-8E4D-8D78-88F4A3B99E42}">
      <dgm:prSet phldrT="[Text]"/>
      <dgm:spPr/>
      <dgm:t>
        <a:bodyPr/>
        <a:lstStyle/>
        <a:p>
          <a:r>
            <a:rPr lang="en-US" dirty="0">
              <a:solidFill>
                <a:schemeClr val="accent4"/>
              </a:solidFill>
            </a:rPr>
            <a:t>Work time to deliver on the features identified during planning</a:t>
          </a:r>
        </a:p>
      </dgm:t>
    </dgm:pt>
    <dgm:pt modelId="{54891C6F-39A6-FB4D-B838-FC66BBF2DFEA}" type="parTrans" cxnId="{6BA2F846-ABD5-F04F-9DA6-EC7F1D595257}">
      <dgm:prSet/>
      <dgm:spPr/>
      <dgm:t>
        <a:bodyPr/>
        <a:lstStyle/>
        <a:p>
          <a:endParaRPr lang="en-US"/>
        </a:p>
      </dgm:t>
    </dgm:pt>
    <dgm:pt modelId="{98CFF447-C411-8941-8239-B36858785D73}" type="sibTrans" cxnId="{6BA2F846-ABD5-F04F-9DA6-EC7F1D595257}">
      <dgm:prSet/>
      <dgm:spPr/>
      <dgm:t>
        <a:bodyPr/>
        <a:lstStyle/>
        <a:p>
          <a:endParaRPr lang="en-US"/>
        </a:p>
      </dgm:t>
    </dgm:pt>
    <dgm:pt modelId="{EB4A2BA0-DCEA-3543-8300-FCF443B272C4}">
      <dgm:prSet phldrT="[Text]"/>
      <dgm:spPr/>
      <dgm:t>
        <a:bodyPr/>
        <a:lstStyle/>
        <a:p>
          <a:r>
            <a:rPr lang="en-US" dirty="0"/>
            <a:t>Sprint Review</a:t>
          </a:r>
        </a:p>
      </dgm:t>
    </dgm:pt>
    <dgm:pt modelId="{2BADC114-69E1-8342-96AA-7DED6CC2EB0F}" type="parTrans" cxnId="{C2F6D4E1-165F-494D-82C0-872B8FAFD41A}">
      <dgm:prSet/>
      <dgm:spPr/>
      <dgm:t>
        <a:bodyPr/>
        <a:lstStyle/>
        <a:p>
          <a:endParaRPr lang="en-US"/>
        </a:p>
      </dgm:t>
    </dgm:pt>
    <dgm:pt modelId="{A93BED82-1CBD-4942-9298-FDD25528DC01}" type="sibTrans" cxnId="{C2F6D4E1-165F-494D-82C0-872B8FAFD41A}">
      <dgm:prSet/>
      <dgm:spPr/>
      <dgm:t>
        <a:bodyPr/>
        <a:lstStyle/>
        <a:p>
          <a:endParaRPr lang="en-US"/>
        </a:p>
      </dgm:t>
    </dgm:pt>
    <dgm:pt modelId="{FA8A332C-A799-B745-8865-CAFDBF90A340}">
      <dgm:prSet phldrT="[Text]"/>
      <dgm:spPr/>
      <dgm:t>
        <a:bodyPr/>
        <a:lstStyle/>
        <a:p>
          <a:r>
            <a:rPr lang="en-US" dirty="0">
              <a:solidFill>
                <a:schemeClr val="accent4"/>
              </a:solidFill>
            </a:rPr>
            <a:t>Present work accomplished during the sprint to the PO and get feedback</a:t>
          </a:r>
        </a:p>
      </dgm:t>
    </dgm:pt>
    <dgm:pt modelId="{4E49D6D4-B183-DC4C-835C-8C11D2107B35}" type="parTrans" cxnId="{3A7745EF-EED6-C640-A5C6-CB84EB0646E1}">
      <dgm:prSet/>
      <dgm:spPr/>
      <dgm:t>
        <a:bodyPr/>
        <a:lstStyle/>
        <a:p>
          <a:endParaRPr lang="en-US"/>
        </a:p>
      </dgm:t>
    </dgm:pt>
    <dgm:pt modelId="{686A5334-3141-8540-8FA8-73700571176B}" type="sibTrans" cxnId="{3A7745EF-EED6-C640-A5C6-CB84EB0646E1}">
      <dgm:prSet/>
      <dgm:spPr/>
      <dgm:t>
        <a:bodyPr/>
        <a:lstStyle/>
        <a:p>
          <a:endParaRPr lang="en-US"/>
        </a:p>
      </dgm:t>
    </dgm:pt>
    <dgm:pt modelId="{80338F1D-0F65-8744-A79F-2800D8B15DA6}">
      <dgm:prSet phldrT="[Text]"/>
      <dgm:spPr/>
      <dgm:t>
        <a:bodyPr/>
        <a:lstStyle/>
        <a:p>
          <a:r>
            <a:rPr lang="en-US" dirty="0"/>
            <a:t>Retrospective</a:t>
          </a:r>
        </a:p>
      </dgm:t>
    </dgm:pt>
    <dgm:pt modelId="{5F32130E-3830-BC4F-BAC2-D0FFBA7C3C8E}" type="parTrans" cxnId="{EF790082-2012-964F-8787-EE03AEFE775B}">
      <dgm:prSet/>
      <dgm:spPr/>
      <dgm:t>
        <a:bodyPr/>
        <a:lstStyle/>
        <a:p>
          <a:endParaRPr lang="en-US"/>
        </a:p>
      </dgm:t>
    </dgm:pt>
    <dgm:pt modelId="{7E47236B-9316-2647-A613-649E9003B75A}" type="sibTrans" cxnId="{EF790082-2012-964F-8787-EE03AEFE775B}">
      <dgm:prSet/>
      <dgm:spPr/>
      <dgm:t>
        <a:bodyPr/>
        <a:lstStyle/>
        <a:p>
          <a:endParaRPr lang="en-US"/>
        </a:p>
      </dgm:t>
    </dgm:pt>
    <dgm:pt modelId="{6D86A2EF-23C5-7D49-A8F3-9916F46EF18A}">
      <dgm:prSet phldrT="[Text]"/>
      <dgm:spPr/>
      <dgm:t>
        <a:bodyPr/>
        <a:lstStyle/>
        <a:p>
          <a:r>
            <a:rPr lang="en-US" dirty="0">
              <a:solidFill>
                <a:schemeClr val="accent4"/>
              </a:solidFill>
            </a:rPr>
            <a:t>Review backlog</a:t>
          </a:r>
        </a:p>
      </dgm:t>
    </dgm:pt>
    <dgm:pt modelId="{2F6324F1-881D-B945-AC3D-FF796FBF2EB6}" type="parTrans" cxnId="{C4BBF130-C11A-854F-A827-D867E12EDEE6}">
      <dgm:prSet/>
      <dgm:spPr/>
      <dgm:t>
        <a:bodyPr/>
        <a:lstStyle/>
        <a:p>
          <a:endParaRPr lang="en-US"/>
        </a:p>
      </dgm:t>
    </dgm:pt>
    <dgm:pt modelId="{97E205B2-B563-104B-AFC0-6DE169E2E86D}" type="sibTrans" cxnId="{C4BBF130-C11A-854F-A827-D867E12EDEE6}">
      <dgm:prSet/>
      <dgm:spPr/>
      <dgm:t>
        <a:bodyPr/>
        <a:lstStyle/>
        <a:p>
          <a:endParaRPr lang="en-US"/>
        </a:p>
      </dgm:t>
    </dgm:pt>
    <dgm:pt modelId="{D265DE82-85ED-9945-A6E5-FC3EEA474BA3}">
      <dgm:prSet phldrT="[Text]"/>
      <dgm:spPr/>
      <dgm:t>
        <a:bodyPr/>
        <a:lstStyle/>
        <a:p>
          <a:r>
            <a:rPr lang="en-US" dirty="0">
              <a:solidFill>
                <a:schemeClr val="accent4"/>
              </a:solidFill>
            </a:rPr>
            <a:t>Review how the sprint went and how things can be improved in the future</a:t>
          </a:r>
        </a:p>
      </dgm:t>
    </dgm:pt>
    <dgm:pt modelId="{D4D412C6-FBF9-BE47-AEF7-34B5D204AE13}" type="parTrans" cxnId="{F2F7F53A-BF94-5343-8626-B69F65AF12C0}">
      <dgm:prSet/>
      <dgm:spPr/>
      <dgm:t>
        <a:bodyPr/>
        <a:lstStyle/>
        <a:p>
          <a:endParaRPr lang="en-US"/>
        </a:p>
      </dgm:t>
    </dgm:pt>
    <dgm:pt modelId="{D5991B55-2C5A-D542-8BFD-4A2E739EEA13}" type="sibTrans" cxnId="{F2F7F53A-BF94-5343-8626-B69F65AF12C0}">
      <dgm:prSet/>
      <dgm:spPr/>
      <dgm:t>
        <a:bodyPr/>
        <a:lstStyle/>
        <a:p>
          <a:endParaRPr lang="en-US"/>
        </a:p>
      </dgm:t>
    </dgm:pt>
    <dgm:pt modelId="{26AB16CE-17EA-5C44-AE34-A44A0239860D}" type="pres">
      <dgm:prSet presAssocID="{6CB360D2-24CF-C546-B7EB-0F3CF9B967C4}" presName="Name0" presStyleCnt="0">
        <dgm:presLayoutVars>
          <dgm:dir/>
          <dgm:animLvl val="lvl"/>
          <dgm:resizeHandles val="exact"/>
        </dgm:presLayoutVars>
      </dgm:prSet>
      <dgm:spPr/>
    </dgm:pt>
    <dgm:pt modelId="{4EBF0B68-84A3-EE44-9708-20F4D9B2E9C6}" type="pres">
      <dgm:prSet presAssocID="{6CB360D2-24CF-C546-B7EB-0F3CF9B967C4}" presName="tSp" presStyleCnt="0"/>
      <dgm:spPr/>
    </dgm:pt>
    <dgm:pt modelId="{33B77D1B-D5B0-0346-A69A-ADF306DD4DE4}" type="pres">
      <dgm:prSet presAssocID="{6CB360D2-24CF-C546-B7EB-0F3CF9B967C4}" presName="bSp" presStyleCnt="0"/>
      <dgm:spPr/>
    </dgm:pt>
    <dgm:pt modelId="{781A350D-4A72-C947-AEF4-E665AB6EE087}" type="pres">
      <dgm:prSet presAssocID="{6CB360D2-24CF-C546-B7EB-0F3CF9B967C4}" presName="process" presStyleCnt="0"/>
      <dgm:spPr/>
    </dgm:pt>
    <dgm:pt modelId="{1ABAEAC6-0596-724A-B172-A41F2A1F3A9C}" type="pres">
      <dgm:prSet presAssocID="{6FC8C45D-EEA0-D245-BBFD-839CCD803DF0}" presName="composite1" presStyleCnt="0"/>
      <dgm:spPr/>
    </dgm:pt>
    <dgm:pt modelId="{EB063369-6C51-CB48-BDCF-ED59A93C8D0B}" type="pres">
      <dgm:prSet presAssocID="{6FC8C45D-EEA0-D245-BBFD-839CCD803DF0}" presName="dummyNode1" presStyleLbl="node1" presStyleIdx="0" presStyleCnt="4"/>
      <dgm:spPr/>
    </dgm:pt>
    <dgm:pt modelId="{456F1280-46A2-1A46-A6E8-3AD295DCF4E1}" type="pres">
      <dgm:prSet presAssocID="{6FC8C45D-EEA0-D245-BBFD-839CCD803DF0}" presName="childNode1" presStyleLbl="bgAcc1" presStyleIdx="0" presStyleCnt="4">
        <dgm:presLayoutVars>
          <dgm:bulletEnabled val="1"/>
        </dgm:presLayoutVars>
      </dgm:prSet>
      <dgm:spPr/>
    </dgm:pt>
    <dgm:pt modelId="{80EB64E8-304F-6A4B-8EF0-CEDD9588399C}" type="pres">
      <dgm:prSet presAssocID="{6FC8C45D-EEA0-D245-BBFD-839CCD803DF0}" presName="childNode1tx" presStyleLbl="bgAcc1" presStyleIdx="0" presStyleCnt="4">
        <dgm:presLayoutVars>
          <dgm:bulletEnabled val="1"/>
        </dgm:presLayoutVars>
      </dgm:prSet>
      <dgm:spPr/>
    </dgm:pt>
    <dgm:pt modelId="{9D3FD5B5-1CEA-7442-8030-91A0C74CC6D3}" type="pres">
      <dgm:prSet presAssocID="{6FC8C45D-EEA0-D245-BBFD-839CCD803DF0}" presName="parentNode1" presStyleLbl="node1" presStyleIdx="0" presStyleCnt="4">
        <dgm:presLayoutVars>
          <dgm:chMax val="1"/>
          <dgm:bulletEnabled val="1"/>
        </dgm:presLayoutVars>
      </dgm:prSet>
      <dgm:spPr/>
    </dgm:pt>
    <dgm:pt modelId="{D3498DA3-7218-6542-9FA8-8705AE3A8361}" type="pres">
      <dgm:prSet presAssocID="{6FC8C45D-EEA0-D245-BBFD-839CCD803DF0}" presName="connSite1" presStyleCnt="0"/>
      <dgm:spPr/>
    </dgm:pt>
    <dgm:pt modelId="{84FBA98F-CAB6-084A-B525-4A2E154188A9}" type="pres">
      <dgm:prSet presAssocID="{BE9CD745-6CBB-DC45-9AA0-C37D427D3C8A}" presName="Name9" presStyleLbl="sibTrans2D1" presStyleIdx="0" presStyleCnt="3"/>
      <dgm:spPr/>
    </dgm:pt>
    <dgm:pt modelId="{47351E80-EB8B-124B-95B1-77B3F9E85609}" type="pres">
      <dgm:prSet presAssocID="{CF61E5E2-8FE0-1748-BC13-D8981AF0F585}" presName="composite2" presStyleCnt="0"/>
      <dgm:spPr/>
    </dgm:pt>
    <dgm:pt modelId="{C2157AB6-3D2C-9146-8EE9-D5EB54D4A090}" type="pres">
      <dgm:prSet presAssocID="{CF61E5E2-8FE0-1748-BC13-D8981AF0F585}" presName="dummyNode2" presStyleLbl="node1" presStyleIdx="0" presStyleCnt="4"/>
      <dgm:spPr/>
    </dgm:pt>
    <dgm:pt modelId="{120E71B2-2F42-A64C-B890-6BDB7BD31743}" type="pres">
      <dgm:prSet presAssocID="{CF61E5E2-8FE0-1748-BC13-D8981AF0F585}" presName="childNode2" presStyleLbl="bgAcc1" presStyleIdx="1" presStyleCnt="4">
        <dgm:presLayoutVars>
          <dgm:bulletEnabled val="1"/>
        </dgm:presLayoutVars>
      </dgm:prSet>
      <dgm:spPr/>
    </dgm:pt>
    <dgm:pt modelId="{44E286E9-C36D-E841-97D3-07ABBA546129}" type="pres">
      <dgm:prSet presAssocID="{CF61E5E2-8FE0-1748-BC13-D8981AF0F585}" presName="childNode2tx" presStyleLbl="bgAcc1" presStyleIdx="1" presStyleCnt="4">
        <dgm:presLayoutVars>
          <dgm:bulletEnabled val="1"/>
        </dgm:presLayoutVars>
      </dgm:prSet>
      <dgm:spPr/>
    </dgm:pt>
    <dgm:pt modelId="{7C3A89C9-2494-4544-954E-15023302FEF0}" type="pres">
      <dgm:prSet presAssocID="{CF61E5E2-8FE0-1748-BC13-D8981AF0F585}" presName="parentNode2" presStyleLbl="node1" presStyleIdx="1" presStyleCnt="4">
        <dgm:presLayoutVars>
          <dgm:chMax val="0"/>
          <dgm:bulletEnabled val="1"/>
        </dgm:presLayoutVars>
      </dgm:prSet>
      <dgm:spPr/>
    </dgm:pt>
    <dgm:pt modelId="{1E1386FA-B28A-8840-B58E-A1B0DA6407DA}" type="pres">
      <dgm:prSet presAssocID="{CF61E5E2-8FE0-1748-BC13-D8981AF0F585}" presName="connSite2" presStyleCnt="0"/>
      <dgm:spPr/>
    </dgm:pt>
    <dgm:pt modelId="{9B0CE894-33BA-174D-9FEF-7A0F6685AD8F}" type="pres">
      <dgm:prSet presAssocID="{17761BD6-6E19-F746-9D5A-C83DAFFAD752}" presName="Name18" presStyleLbl="sibTrans2D1" presStyleIdx="1" presStyleCnt="3"/>
      <dgm:spPr/>
    </dgm:pt>
    <dgm:pt modelId="{376E612A-861E-5D48-B3C1-7D1357D6B94E}" type="pres">
      <dgm:prSet presAssocID="{EB4A2BA0-DCEA-3543-8300-FCF443B272C4}" presName="composite1" presStyleCnt="0"/>
      <dgm:spPr/>
    </dgm:pt>
    <dgm:pt modelId="{2D9DC9F0-BE42-8E4F-8F5E-B40C30286FD2}" type="pres">
      <dgm:prSet presAssocID="{EB4A2BA0-DCEA-3543-8300-FCF443B272C4}" presName="dummyNode1" presStyleLbl="node1" presStyleIdx="1" presStyleCnt="4"/>
      <dgm:spPr/>
    </dgm:pt>
    <dgm:pt modelId="{63E1AC94-CA19-1A4E-8C1C-9262B79617B5}" type="pres">
      <dgm:prSet presAssocID="{EB4A2BA0-DCEA-3543-8300-FCF443B272C4}" presName="childNode1" presStyleLbl="bgAcc1" presStyleIdx="2" presStyleCnt="4">
        <dgm:presLayoutVars>
          <dgm:bulletEnabled val="1"/>
        </dgm:presLayoutVars>
      </dgm:prSet>
      <dgm:spPr/>
    </dgm:pt>
    <dgm:pt modelId="{01BFFD9E-B309-0743-943F-E922658967DF}" type="pres">
      <dgm:prSet presAssocID="{EB4A2BA0-DCEA-3543-8300-FCF443B272C4}" presName="childNode1tx" presStyleLbl="bgAcc1" presStyleIdx="2" presStyleCnt="4">
        <dgm:presLayoutVars>
          <dgm:bulletEnabled val="1"/>
        </dgm:presLayoutVars>
      </dgm:prSet>
      <dgm:spPr/>
    </dgm:pt>
    <dgm:pt modelId="{7FA93E33-3261-D741-ABF4-3666982E87D6}" type="pres">
      <dgm:prSet presAssocID="{EB4A2BA0-DCEA-3543-8300-FCF443B272C4}" presName="parentNode1" presStyleLbl="node1" presStyleIdx="2" presStyleCnt="4">
        <dgm:presLayoutVars>
          <dgm:chMax val="1"/>
          <dgm:bulletEnabled val="1"/>
        </dgm:presLayoutVars>
      </dgm:prSet>
      <dgm:spPr/>
    </dgm:pt>
    <dgm:pt modelId="{D48E5A72-29AC-924C-A1A3-BB09C263F5F9}" type="pres">
      <dgm:prSet presAssocID="{EB4A2BA0-DCEA-3543-8300-FCF443B272C4}" presName="connSite1" presStyleCnt="0"/>
      <dgm:spPr/>
    </dgm:pt>
    <dgm:pt modelId="{06653048-6CAE-6940-8092-896282E7610B}" type="pres">
      <dgm:prSet presAssocID="{A93BED82-1CBD-4942-9298-FDD25528DC01}" presName="Name9" presStyleLbl="sibTrans2D1" presStyleIdx="2" presStyleCnt="3"/>
      <dgm:spPr/>
    </dgm:pt>
    <dgm:pt modelId="{0D36CA04-7F25-8843-87A1-710DA2085127}" type="pres">
      <dgm:prSet presAssocID="{80338F1D-0F65-8744-A79F-2800D8B15DA6}" presName="composite2" presStyleCnt="0"/>
      <dgm:spPr/>
    </dgm:pt>
    <dgm:pt modelId="{0E3CD76D-A4CD-5A45-975D-27445CEA6742}" type="pres">
      <dgm:prSet presAssocID="{80338F1D-0F65-8744-A79F-2800D8B15DA6}" presName="dummyNode2" presStyleLbl="node1" presStyleIdx="2" presStyleCnt="4"/>
      <dgm:spPr/>
    </dgm:pt>
    <dgm:pt modelId="{1AC4199E-F558-1349-B24F-B439F8631BFE}" type="pres">
      <dgm:prSet presAssocID="{80338F1D-0F65-8744-A79F-2800D8B15DA6}" presName="childNode2" presStyleLbl="bgAcc1" presStyleIdx="3" presStyleCnt="4">
        <dgm:presLayoutVars>
          <dgm:bulletEnabled val="1"/>
        </dgm:presLayoutVars>
      </dgm:prSet>
      <dgm:spPr/>
    </dgm:pt>
    <dgm:pt modelId="{6593D7CA-B624-704C-8F49-5ED2428129DA}" type="pres">
      <dgm:prSet presAssocID="{80338F1D-0F65-8744-A79F-2800D8B15DA6}" presName="childNode2tx" presStyleLbl="bgAcc1" presStyleIdx="3" presStyleCnt="4">
        <dgm:presLayoutVars>
          <dgm:bulletEnabled val="1"/>
        </dgm:presLayoutVars>
      </dgm:prSet>
      <dgm:spPr/>
    </dgm:pt>
    <dgm:pt modelId="{21B22B00-6100-724A-9F66-A79B8DE5633C}" type="pres">
      <dgm:prSet presAssocID="{80338F1D-0F65-8744-A79F-2800D8B15DA6}" presName="parentNode2" presStyleLbl="node1" presStyleIdx="3" presStyleCnt="4">
        <dgm:presLayoutVars>
          <dgm:chMax val="0"/>
          <dgm:bulletEnabled val="1"/>
        </dgm:presLayoutVars>
      </dgm:prSet>
      <dgm:spPr/>
    </dgm:pt>
    <dgm:pt modelId="{44B3FE5B-E0BD-1E44-9C23-51405CAD88A4}" type="pres">
      <dgm:prSet presAssocID="{80338F1D-0F65-8744-A79F-2800D8B15DA6}" presName="connSite2" presStyleCnt="0"/>
      <dgm:spPr/>
    </dgm:pt>
  </dgm:ptLst>
  <dgm:cxnLst>
    <dgm:cxn modelId="{4A9C911E-C934-DD4E-AB1D-577B2629C78C}" type="presOf" srcId="{6D86A2EF-23C5-7D49-A8F3-9916F46EF18A}" destId="{456F1280-46A2-1A46-A6E8-3AD295DCF4E1}" srcOrd="0" destOrd="0" presId="urn:microsoft.com/office/officeart/2005/8/layout/hProcess4"/>
    <dgm:cxn modelId="{C4BBF130-C11A-854F-A827-D867E12EDEE6}" srcId="{6FC8C45D-EEA0-D245-BBFD-839CCD803DF0}" destId="{6D86A2EF-23C5-7D49-A8F3-9916F46EF18A}" srcOrd="0" destOrd="0" parTransId="{2F6324F1-881D-B945-AC3D-FF796FBF2EB6}" sibTransId="{97E205B2-B563-104B-AFC0-6DE169E2E86D}"/>
    <dgm:cxn modelId="{A298A835-733E-2542-92F6-FBBA9461486E}" type="presOf" srcId="{ECBB36D1-33FC-B946-A4D4-841EE7DFEAF2}" destId="{80EB64E8-304F-6A4B-8EF0-CEDD9588399C}" srcOrd="1" destOrd="1" presId="urn:microsoft.com/office/officeart/2005/8/layout/hProcess4"/>
    <dgm:cxn modelId="{3B5B2C3A-8ED6-934E-908E-384DE490EC11}" type="presOf" srcId="{FA8A332C-A799-B745-8865-CAFDBF90A340}" destId="{01BFFD9E-B309-0743-943F-E922658967DF}" srcOrd="1" destOrd="0" presId="urn:microsoft.com/office/officeart/2005/8/layout/hProcess4"/>
    <dgm:cxn modelId="{F2F7F53A-BF94-5343-8626-B69F65AF12C0}" srcId="{80338F1D-0F65-8744-A79F-2800D8B15DA6}" destId="{D265DE82-85ED-9945-A6E5-FC3EEA474BA3}" srcOrd="0" destOrd="0" parTransId="{D4D412C6-FBF9-BE47-AEF7-34B5D204AE13}" sibTransId="{D5991B55-2C5A-D542-8BFD-4A2E739EEA13}"/>
    <dgm:cxn modelId="{3CF75E43-78C7-CB4A-ABBD-9EEC13F3BCBF}" type="presOf" srcId="{FA8A332C-A799-B745-8865-CAFDBF90A340}" destId="{63E1AC94-CA19-1A4E-8C1C-9262B79617B5}" srcOrd="0" destOrd="0" presId="urn:microsoft.com/office/officeart/2005/8/layout/hProcess4"/>
    <dgm:cxn modelId="{A0639F43-3C47-2640-AEEC-0DFFF41E933D}" type="presOf" srcId="{6CB360D2-24CF-C546-B7EB-0F3CF9B967C4}" destId="{26AB16CE-17EA-5C44-AE34-A44A0239860D}" srcOrd="0" destOrd="0" presId="urn:microsoft.com/office/officeart/2005/8/layout/hProcess4"/>
    <dgm:cxn modelId="{6BA2F846-ABD5-F04F-9DA6-EC7F1D595257}" srcId="{CF61E5E2-8FE0-1748-BC13-D8981AF0F585}" destId="{375F3029-B004-8E4D-8D78-88F4A3B99E42}" srcOrd="0" destOrd="0" parTransId="{54891C6F-39A6-FB4D-B838-FC66BBF2DFEA}" sibTransId="{98CFF447-C411-8941-8239-B36858785D73}"/>
    <dgm:cxn modelId="{95033D61-A142-8A47-8978-329C2A19AB7C}" srcId="{6CB360D2-24CF-C546-B7EB-0F3CF9B967C4}" destId="{6FC8C45D-EEA0-D245-BBFD-839CCD803DF0}" srcOrd="0" destOrd="0" parTransId="{7E4D116F-1155-E449-8837-119330A48B61}" sibTransId="{BE9CD745-6CBB-DC45-9AA0-C37D427D3C8A}"/>
    <dgm:cxn modelId="{58D4067D-7343-D149-BBE4-97788D2AD1C8}" srcId="{6CB360D2-24CF-C546-B7EB-0F3CF9B967C4}" destId="{CF61E5E2-8FE0-1748-BC13-D8981AF0F585}" srcOrd="1" destOrd="0" parTransId="{14078A89-FCAE-D442-8371-92611951061F}" sibTransId="{17761BD6-6E19-F746-9D5A-C83DAFFAD752}"/>
    <dgm:cxn modelId="{EF790082-2012-964F-8787-EE03AEFE775B}" srcId="{6CB360D2-24CF-C546-B7EB-0F3CF9B967C4}" destId="{80338F1D-0F65-8744-A79F-2800D8B15DA6}" srcOrd="3" destOrd="0" parTransId="{5F32130E-3830-BC4F-BAC2-D0FFBA7C3C8E}" sibTransId="{7E47236B-9316-2647-A613-649E9003B75A}"/>
    <dgm:cxn modelId="{976F7B83-1FAB-2A44-BAE3-37E158A08598}" type="presOf" srcId="{375F3029-B004-8E4D-8D78-88F4A3B99E42}" destId="{120E71B2-2F42-A64C-B890-6BDB7BD31743}" srcOrd="0" destOrd="0" presId="urn:microsoft.com/office/officeart/2005/8/layout/hProcess4"/>
    <dgm:cxn modelId="{0B4D7286-128D-3540-AE38-FC0377CB86EE}" type="presOf" srcId="{ECBB36D1-33FC-B946-A4D4-841EE7DFEAF2}" destId="{456F1280-46A2-1A46-A6E8-3AD295DCF4E1}" srcOrd="0" destOrd="1" presId="urn:microsoft.com/office/officeart/2005/8/layout/hProcess4"/>
    <dgm:cxn modelId="{FC200798-F86F-CC4C-A8BA-02C740BEA10A}" type="presOf" srcId="{80338F1D-0F65-8744-A79F-2800D8B15DA6}" destId="{21B22B00-6100-724A-9F66-A79B8DE5633C}" srcOrd="0" destOrd="0" presId="urn:microsoft.com/office/officeart/2005/8/layout/hProcess4"/>
    <dgm:cxn modelId="{7FFC7298-8947-6B4B-AE38-6D14A8A62BF1}" type="presOf" srcId="{D265DE82-85ED-9945-A6E5-FC3EEA474BA3}" destId="{6593D7CA-B624-704C-8F49-5ED2428129DA}" srcOrd="1" destOrd="0" presId="urn:microsoft.com/office/officeart/2005/8/layout/hProcess4"/>
    <dgm:cxn modelId="{59C5EC98-9428-5441-9F0D-2213517EC379}" srcId="{6FC8C45D-EEA0-D245-BBFD-839CCD803DF0}" destId="{ECBB36D1-33FC-B946-A4D4-841EE7DFEAF2}" srcOrd="1" destOrd="0" parTransId="{C82E7110-7B0A-2941-A98F-2F90A5EF5F55}" sibTransId="{59252C45-07C9-8543-8078-13F6E48B7336}"/>
    <dgm:cxn modelId="{5013609A-82C6-E742-A43B-5C9F329E4192}" type="presOf" srcId="{17761BD6-6E19-F746-9D5A-C83DAFFAD752}" destId="{9B0CE894-33BA-174D-9FEF-7A0F6685AD8F}" srcOrd="0" destOrd="0" presId="urn:microsoft.com/office/officeart/2005/8/layout/hProcess4"/>
    <dgm:cxn modelId="{DCB37FA9-A6D1-EA4F-945C-F7B3FEECD8CE}" type="presOf" srcId="{EB4A2BA0-DCEA-3543-8300-FCF443B272C4}" destId="{7FA93E33-3261-D741-ABF4-3666982E87D6}" srcOrd="0" destOrd="0" presId="urn:microsoft.com/office/officeart/2005/8/layout/hProcess4"/>
    <dgm:cxn modelId="{B801EFA9-919B-494E-9C47-57BC77FE37F1}" type="presOf" srcId="{BE9CD745-6CBB-DC45-9AA0-C37D427D3C8A}" destId="{84FBA98F-CAB6-084A-B525-4A2E154188A9}" srcOrd="0" destOrd="0" presId="urn:microsoft.com/office/officeart/2005/8/layout/hProcess4"/>
    <dgm:cxn modelId="{8E2F71B8-C766-0247-8F08-6E38C0A9FF23}" type="presOf" srcId="{375F3029-B004-8E4D-8D78-88F4A3B99E42}" destId="{44E286E9-C36D-E841-97D3-07ABBA546129}" srcOrd="1" destOrd="0" presId="urn:microsoft.com/office/officeart/2005/8/layout/hProcess4"/>
    <dgm:cxn modelId="{CCC393C6-DB9C-304C-BCB1-43469EFE7817}" type="presOf" srcId="{6D86A2EF-23C5-7D49-A8F3-9916F46EF18A}" destId="{80EB64E8-304F-6A4B-8EF0-CEDD9588399C}" srcOrd="1" destOrd="0" presId="urn:microsoft.com/office/officeart/2005/8/layout/hProcess4"/>
    <dgm:cxn modelId="{0F0732C9-8061-6B49-AFD6-E0431931DB40}" type="presOf" srcId="{CF61E5E2-8FE0-1748-BC13-D8981AF0F585}" destId="{7C3A89C9-2494-4544-954E-15023302FEF0}" srcOrd="0" destOrd="0" presId="urn:microsoft.com/office/officeart/2005/8/layout/hProcess4"/>
    <dgm:cxn modelId="{876CD9D8-0C53-0F4E-81A6-7D9DC3B19222}" type="presOf" srcId="{A93BED82-1CBD-4942-9298-FDD25528DC01}" destId="{06653048-6CAE-6940-8092-896282E7610B}" srcOrd="0" destOrd="0" presId="urn:microsoft.com/office/officeart/2005/8/layout/hProcess4"/>
    <dgm:cxn modelId="{C2F6D4E1-165F-494D-82C0-872B8FAFD41A}" srcId="{6CB360D2-24CF-C546-B7EB-0F3CF9B967C4}" destId="{EB4A2BA0-DCEA-3543-8300-FCF443B272C4}" srcOrd="2" destOrd="0" parTransId="{2BADC114-69E1-8342-96AA-7DED6CC2EB0F}" sibTransId="{A93BED82-1CBD-4942-9298-FDD25528DC01}"/>
    <dgm:cxn modelId="{3A7745EF-EED6-C640-A5C6-CB84EB0646E1}" srcId="{EB4A2BA0-DCEA-3543-8300-FCF443B272C4}" destId="{FA8A332C-A799-B745-8865-CAFDBF90A340}" srcOrd="0" destOrd="0" parTransId="{4E49D6D4-B183-DC4C-835C-8C11D2107B35}" sibTransId="{686A5334-3141-8540-8FA8-73700571176B}"/>
    <dgm:cxn modelId="{892A14F1-12D6-A744-BCBB-624AA88293CE}" type="presOf" srcId="{D265DE82-85ED-9945-A6E5-FC3EEA474BA3}" destId="{1AC4199E-F558-1349-B24F-B439F8631BFE}" srcOrd="0" destOrd="0" presId="urn:microsoft.com/office/officeart/2005/8/layout/hProcess4"/>
    <dgm:cxn modelId="{30C87FFC-F009-6149-B955-BEA0691FD991}" type="presOf" srcId="{6FC8C45D-EEA0-D245-BBFD-839CCD803DF0}" destId="{9D3FD5B5-1CEA-7442-8030-91A0C74CC6D3}" srcOrd="0" destOrd="0" presId="urn:microsoft.com/office/officeart/2005/8/layout/hProcess4"/>
    <dgm:cxn modelId="{94F6E06C-EB6A-BC4A-AAE5-13AE63779626}" type="presParOf" srcId="{26AB16CE-17EA-5C44-AE34-A44A0239860D}" destId="{4EBF0B68-84A3-EE44-9708-20F4D9B2E9C6}" srcOrd="0" destOrd="0" presId="urn:microsoft.com/office/officeart/2005/8/layout/hProcess4"/>
    <dgm:cxn modelId="{8186FE1E-ADB9-5E45-9B87-FB6B3968E13F}" type="presParOf" srcId="{26AB16CE-17EA-5C44-AE34-A44A0239860D}" destId="{33B77D1B-D5B0-0346-A69A-ADF306DD4DE4}" srcOrd="1" destOrd="0" presId="urn:microsoft.com/office/officeart/2005/8/layout/hProcess4"/>
    <dgm:cxn modelId="{7EEC27C7-9248-CF43-8CFB-4E4706B498B0}" type="presParOf" srcId="{26AB16CE-17EA-5C44-AE34-A44A0239860D}" destId="{781A350D-4A72-C947-AEF4-E665AB6EE087}" srcOrd="2" destOrd="0" presId="urn:microsoft.com/office/officeart/2005/8/layout/hProcess4"/>
    <dgm:cxn modelId="{C26E7FAC-F31C-4643-A129-C8C9A2ADAEB9}" type="presParOf" srcId="{781A350D-4A72-C947-AEF4-E665AB6EE087}" destId="{1ABAEAC6-0596-724A-B172-A41F2A1F3A9C}" srcOrd="0" destOrd="0" presId="urn:microsoft.com/office/officeart/2005/8/layout/hProcess4"/>
    <dgm:cxn modelId="{47BF7970-00E2-0A49-9589-5BF76E8F5315}" type="presParOf" srcId="{1ABAEAC6-0596-724A-B172-A41F2A1F3A9C}" destId="{EB063369-6C51-CB48-BDCF-ED59A93C8D0B}" srcOrd="0" destOrd="0" presId="urn:microsoft.com/office/officeart/2005/8/layout/hProcess4"/>
    <dgm:cxn modelId="{E4818223-7BCA-4049-B6DF-BBB1B361AE42}" type="presParOf" srcId="{1ABAEAC6-0596-724A-B172-A41F2A1F3A9C}" destId="{456F1280-46A2-1A46-A6E8-3AD295DCF4E1}" srcOrd="1" destOrd="0" presId="urn:microsoft.com/office/officeart/2005/8/layout/hProcess4"/>
    <dgm:cxn modelId="{953B3D2C-487B-CC48-A1F8-A57C28B52222}" type="presParOf" srcId="{1ABAEAC6-0596-724A-B172-A41F2A1F3A9C}" destId="{80EB64E8-304F-6A4B-8EF0-CEDD9588399C}" srcOrd="2" destOrd="0" presId="urn:microsoft.com/office/officeart/2005/8/layout/hProcess4"/>
    <dgm:cxn modelId="{55DD6981-7D13-CC40-973B-0B5D58F373DA}" type="presParOf" srcId="{1ABAEAC6-0596-724A-B172-A41F2A1F3A9C}" destId="{9D3FD5B5-1CEA-7442-8030-91A0C74CC6D3}" srcOrd="3" destOrd="0" presId="urn:microsoft.com/office/officeart/2005/8/layout/hProcess4"/>
    <dgm:cxn modelId="{9D1FAD3B-2085-1E4E-850E-C493471129E7}" type="presParOf" srcId="{1ABAEAC6-0596-724A-B172-A41F2A1F3A9C}" destId="{D3498DA3-7218-6542-9FA8-8705AE3A8361}" srcOrd="4" destOrd="0" presId="urn:microsoft.com/office/officeart/2005/8/layout/hProcess4"/>
    <dgm:cxn modelId="{F89FEB54-AF65-DC43-BC46-9BB186AB9427}" type="presParOf" srcId="{781A350D-4A72-C947-AEF4-E665AB6EE087}" destId="{84FBA98F-CAB6-084A-B525-4A2E154188A9}" srcOrd="1" destOrd="0" presId="urn:microsoft.com/office/officeart/2005/8/layout/hProcess4"/>
    <dgm:cxn modelId="{61972746-E93F-B144-A260-A95E7E70E08D}" type="presParOf" srcId="{781A350D-4A72-C947-AEF4-E665AB6EE087}" destId="{47351E80-EB8B-124B-95B1-77B3F9E85609}" srcOrd="2" destOrd="0" presId="urn:microsoft.com/office/officeart/2005/8/layout/hProcess4"/>
    <dgm:cxn modelId="{3F4D4073-39C3-8346-8146-7C77E6903DFA}" type="presParOf" srcId="{47351E80-EB8B-124B-95B1-77B3F9E85609}" destId="{C2157AB6-3D2C-9146-8EE9-D5EB54D4A090}" srcOrd="0" destOrd="0" presId="urn:microsoft.com/office/officeart/2005/8/layout/hProcess4"/>
    <dgm:cxn modelId="{76258E0A-2DB1-D648-A0FC-2E12941C8D32}" type="presParOf" srcId="{47351E80-EB8B-124B-95B1-77B3F9E85609}" destId="{120E71B2-2F42-A64C-B890-6BDB7BD31743}" srcOrd="1" destOrd="0" presId="urn:microsoft.com/office/officeart/2005/8/layout/hProcess4"/>
    <dgm:cxn modelId="{BFC5E315-401F-7D49-A50A-21615982473C}" type="presParOf" srcId="{47351E80-EB8B-124B-95B1-77B3F9E85609}" destId="{44E286E9-C36D-E841-97D3-07ABBA546129}" srcOrd="2" destOrd="0" presId="urn:microsoft.com/office/officeart/2005/8/layout/hProcess4"/>
    <dgm:cxn modelId="{67216775-9443-B74C-96CA-EEC59B00DE5A}" type="presParOf" srcId="{47351E80-EB8B-124B-95B1-77B3F9E85609}" destId="{7C3A89C9-2494-4544-954E-15023302FEF0}" srcOrd="3" destOrd="0" presId="urn:microsoft.com/office/officeart/2005/8/layout/hProcess4"/>
    <dgm:cxn modelId="{EB0C35F1-64F3-424B-9776-37720E43B0EF}" type="presParOf" srcId="{47351E80-EB8B-124B-95B1-77B3F9E85609}" destId="{1E1386FA-B28A-8840-B58E-A1B0DA6407DA}" srcOrd="4" destOrd="0" presId="urn:microsoft.com/office/officeart/2005/8/layout/hProcess4"/>
    <dgm:cxn modelId="{D732E866-1995-3C43-93D9-BFFEA58A4BC6}" type="presParOf" srcId="{781A350D-4A72-C947-AEF4-E665AB6EE087}" destId="{9B0CE894-33BA-174D-9FEF-7A0F6685AD8F}" srcOrd="3" destOrd="0" presId="urn:microsoft.com/office/officeart/2005/8/layout/hProcess4"/>
    <dgm:cxn modelId="{04341746-E1FF-6D4E-A1C7-8148B8EAAC61}" type="presParOf" srcId="{781A350D-4A72-C947-AEF4-E665AB6EE087}" destId="{376E612A-861E-5D48-B3C1-7D1357D6B94E}" srcOrd="4" destOrd="0" presId="urn:microsoft.com/office/officeart/2005/8/layout/hProcess4"/>
    <dgm:cxn modelId="{9C94546F-75EB-AB47-8074-0C23EC44B409}" type="presParOf" srcId="{376E612A-861E-5D48-B3C1-7D1357D6B94E}" destId="{2D9DC9F0-BE42-8E4F-8F5E-B40C30286FD2}" srcOrd="0" destOrd="0" presId="urn:microsoft.com/office/officeart/2005/8/layout/hProcess4"/>
    <dgm:cxn modelId="{6E6D2971-453C-1245-9AD1-06B59D6D735B}" type="presParOf" srcId="{376E612A-861E-5D48-B3C1-7D1357D6B94E}" destId="{63E1AC94-CA19-1A4E-8C1C-9262B79617B5}" srcOrd="1" destOrd="0" presId="urn:microsoft.com/office/officeart/2005/8/layout/hProcess4"/>
    <dgm:cxn modelId="{D49536E4-9185-F24C-880D-AE9BFE9FB95D}" type="presParOf" srcId="{376E612A-861E-5D48-B3C1-7D1357D6B94E}" destId="{01BFFD9E-B309-0743-943F-E922658967DF}" srcOrd="2" destOrd="0" presId="urn:microsoft.com/office/officeart/2005/8/layout/hProcess4"/>
    <dgm:cxn modelId="{D37A5BA3-7832-F942-BDC8-A2DA01D076C4}" type="presParOf" srcId="{376E612A-861E-5D48-B3C1-7D1357D6B94E}" destId="{7FA93E33-3261-D741-ABF4-3666982E87D6}" srcOrd="3" destOrd="0" presId="urn:microsoft.com/office/officeart/2005/8/layout/hProcess4"/>
    <dgm:cxn modelId="{6986D3B9-2879-3C4C-B957-B7CA5800A5D4}" type="presParOf" srcId="{376E612A-861E-5D48-B3C1-7D1357D6B94E}" destId="{D48E5A72-29AC-924C-A1A3-BB09C263F5F9}" srcOrd="4" destOrd="0" presId="urn:microsoft.com/office/officeart/2005/8/layout/hProcess4"/>
    <dgm:cxn modelId="{A61CD696-45A0-6645-97C6-D4AFA9812C05}" type="presParOf" srcId="{781A350D-4A72-C947-AEF4-E665AB6EE087}" destId="{06653048-6CAE-6940-8092-896282E7610B}" srcOrd="5" destOrd="0" presId="urn:microsoft.com/office/officeart/2005/8/layout/hProcess4"/>
    <dgm:cxn modelId="{873EF0E6-07D5-0D4A-97A3-6A46A29DE5F3}" type="presParOf" srcId="{781A350D-4A72-C947-AEF4-E665AB6EE087}" destId="{0D36CA04-7F25-8843-87A1-710DA2085127}" srcOrd="6" destOrd="0" presId="urn:microsoft.com/office/officeart/2005/8/layout/hProcess4"/>
    <dgm:cxn modelId="{624D819D-CAD7-8E49-9226-D31E492E26AE}" type="presParOf" srcId="{0D36CA04-7F25-8843-87A1-710DA2085127}" destId="{0E3CD76D-A4CD-5A45-975D-27445CEA6742}" srcOrd="0" destOrd="0" presId="urn:microsoft.com/office/officeart/2005/8/layout/hProcess4"/>
    <dgm:cxn modelId="{FC331DC3-5969-4E48-8156-422D6C460984}" type="presParOf" srcId="{0D36CA04-7F25-8843-87A1-710DA2085127}" destId="{1AC4199E-F558-1349-B24F-B439F8631BFE}" srcOrd="1" destOrd="0" presId="urn:microsoft.com/office/officeart/2005/8/layout/hProcess4"/>
    <dgm:cxn modelId="{EFD76305-ABE8-D44E-9FE3-A848C783A44D}" type="presParOf" srcId="{0D36CA04-7F25-8843-87A1-710DA2085127}" destId="{6593D7CA-B624-704C-8F49-5ED2428129DA}" srcOrd="2" destOrd="0" presId="urn:microsoft.com/office/officeart/2005/8/layout/hProcess4"/>
    <dgm:cxn modelId="{0C97A5AC-2404-DE43-BD37-90E02B92FC9A}" type="presParOf" srcId="{0D36CA04-7F25-8843-87A1-710DA2085127}" destId="{21B22B00-6100-724A-9F66-A79B8DE5633C}" srcOrd="3" destOrd="0" presId="urn:microsoft.com/office/officeart/2005/8/layout/hProcess4"/>
    <dgm:cxn modelId="{DAD46ABB-8FB5-0940-A2E9-8A613C7E6B01}" type="presParOf" srcId="{0D36CA04-7F25-8843-87A1-710DA2085127}" destId="{44B3FE5B-E0BD-1E44-9C23-51405CAD88A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F1280-46A2-1A46-A6E8-3AD295DCF4E1}">
      <dsp:nvSpPr>
        <dsp:cNvPr id="0" name=""/>
        <dsp:cNvSpPr/>
      </dsp:nvSpPr>
      <dsp:spPr>
        <a:xfrm>
          <a:off x="2328"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Review backlog</a:t>
          </a:r>
        </a:p>
        <a:p>
          <a:pPr marL="114300" lvl="1" indent="-114300" algn="l" defTabSz="666750">
            <a:lnSpc>
              <a:spcPct val="90000"/>
            </a:lnSpc>
            <a:spcBef>
              <a:spcPct val="0"/>
            </a:spcBef>
            <a:spcAft>
              <a:spcPct val="15000"/>
            </a:spcAft>
            <a:buChar char="•"/>
          </a:pPr>
          <a:r>
            <a:rPr lang="en-US" sz="1500" kern="1200" dirty="0">
              <a:solidFill>
                <a:schemeClr val="accent4"/>
              </a:solidFill>
            </a:rPr>
            <a:t>Work with PO to determine work to be accomplished during the upcoming sprint</a:t>
          </a:r>
        </a:p>
      </dsp:txBody>
      <dsp:txXfrm>
        <a:off x="43441" y="1857186"/>
        <a:ext cx="2083801" cy="1321468"/>
      </dsp:txXfrm>
    </dsp:sp>
    <dsp:sp modelId="{84FBA98F-CAB6-084A-B525-4A2E154188A9}">
      <dsp:nvSpPr>
        <dsp:cNvPr id="0" name=""/>
        <dsp:cNvSpPr/>
      </dsp:nvSpPr>
      <dsp:spPr>
        <a:xfrm>
          <a:off x="1219096" y="2239832"/>
          <a:ext cx="2391288" cy="2391288"/>
        </a:xfrm>
        <a:prstGeom prst="leftCircularArrow">
          <a:avLst>
            <a:gd name="adj1" fmla="val 3165"/>
            <a:gd name="adj2" fmla="val 389593"/>
            <a:gd name="adj3" fmla="val 2165103"/>
            <a:gd name="adj4" fmla="val 9024489"/>
            <a:gd name="adj5" fmla="val 369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3FD5B5-1CEA-7442-8030-91A0C74CC6D3}">
      <dsp:nvSpPr>
        <dsp:cNvPr id="0" name=""/>
        <dsp:cNvSpPr/>
      </dsp:nvSpPr>
      <dsp:spPr>
        <a:xfrm>
          <a:off x="483667" y="3219767"/>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Sprint Planning</a:t>
          </a:r>
        </a:p>
      </dsp:txBody>
      <dsp:txXfrm>
        <a:off x="506092" y="3242192"/>
        <a:ext cx="1880507" cy="720801"/>
      </dsp:txXfrm>
    </dsp:sp>
    <dsp:sp modelId="{120E71B2-2F42-A64C-B890-6BDB7BD31743}">
      <dsp:nvSpPr>
        <dsp:cNvPr id="0" name=""/>
        <dsp:cNvSpPr/>
      </dsp:nvSpPr>
      <dsp:spPr>
        <a:xfrm>
          <a:off x="2769426"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Work time to deliver on the features identified during planning</a:t>
          </a:r>
        </a:p>
      </dsp:txBody>
      <dsp:txXfrm>
        <a:off x="2810539" y="2240012"/>
        <a:ext cx="2083801" cy="1321468"/>
      </dsp:txXfrm>
    </dsp:sp>
    <dsp:sp modelId="{9B0CE894-33BA-174D-9FEF-7A0F6685AD8F}">
      <dsp:nvSpPr>
        <dsp:cNvPr id="0" name=""/>
        <dsp:cNvSpPr/>
      </dsp:nvSpPr>
      <dsp:spPr>
        <a:xfrm>
          <a:off x="3968144" y="717497"/>
          <a:ext cx="2668058" cy="2668058"/>
        </a:xfrm>
        <a:prstGeom prst="circularArrow">
          <a:avLst>
            <a:gd name="adj1" fmla="val 2837"/>
            <a:gd name="adj2" fmla="val 346493"/>
            <a:gd name="adj3" fmla="val 19477996"/>
            <a:gd name="adj4" fmla="val 12575511"/>
            <a:gd name="adj5" fmla="val 33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3A89C9-2494-4544-954E-15023302FEF0}">
      <dsp:nvSpPr>
        <dsp:cNvPr id="0" name=""/>
        <dsp:cNvSpPr/>
      </dsp:nvSpPr>
      <dsp:spPr>
        <a:xfrm>
          <a:off x="3250766" y="1433248"/>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Sprint</a:t>
          </a:r>
        </a:p>
      </dsp:txBody>
      <dsp:txXfrm>
        <a:off x="3273191" y="1455673"/>
        <a:ext cx="1880507" cy="720801"/>
      </dsp:txXfrm>
    </dsp:sp>
    <dsp:sp modelId="{63E1AC94-CA19-1A4E-8C1C-9262B79617B5}">
      <dsp:nvSpPr>
        <dsp:cNvPr id="0" name=""/>
        <dsp:cNvSpPr/>
      </dsp:nvSpPr>
      <dsp:spPr>
        <a:xfrm>
          <a:off x="5536525"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Present work accomplished during the sprint to the PO and get feedback</a:t>
          </a:r>
        </a:p>
      </dsp:txBody>
      <dsp:txXfrm>
        <a:off x="5577638" y="1857186"/>
        <a:ext cx="2083801" cy="1321468"/>
      </dsp:txXfrm>
    </dsp:sp>
    <dsp:sp modelId="{06653048-6CAE-6940-8092-896282E7610B}">
      <dsp:nvSpPr>
        <dsp:cNvPr id="0" name=""/>
        <dsp:cNvSpPr/>
      </dsp:nvSpPr>
      <dsp:spPr>
        <a:xfrm>
          <a:off x="6753293" y="2239832"/>
          <a:ext cx="2391288" cy="2391288"/>
        </a:xfrm>
        <a:prstGeom prst="leftCircularArrow">
          <a:avLst>
            <a:gd name="adj1" fmla="val 3165"/>
            <a:gd name="adj2" fmla="val 389593"/>
            <a:gd name="adj3" fmla="val 2165103"/>
            <a:gd name="adj4" fmla="val 9024489"/>
            <a:gd name="adj5" fmla="val 369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A93E33-3261-D741-ABF4-3666982E87D6}">
      <dsp:nvSpPr>
        <dsp:cNvPr id="0" name=""/>
        <dsp:cNvSpPr/>
      </dsp:nvSpPr>
      <dsp:spPr>
        <a:xfrm>
          <a:off x="6017864" y="3219767"/>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Sprint Review</a:t>
          </a:r>
        </a:p>
      </dsp:txBody>
      <dsp:txXfrm>
        <a:off x="6040289" y="3242192"/>
        <a:ext cx="1880507" cy="720801"/>
      </dsp:txXfrm>
    </dsp:sp>
    <dsp:sp modelId="{1AC4199E-F558-1349-B24F-B439F8631BFE}">
      <dsp:nvSpPr>
        <dsp:cNvPr id="0" name=""/>
        <dsp:cNvSpPr/>
      </dsp:nvSpPr>
      <dsp:spPr>
        <a:xfrm>
          <a:off x="8303623" y="1816073"/>
          <a:ext cx="2166027" cy="1786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4"/>
              </a:solidFill>
            </a:rPr>
            <a:t>Review how the sprint went and how things can be improved in the future</a:t>
          </a:r>
        </a:p>
      </dsp:txBody>
      <dsp:txXfrm>
        <a:off x="8344736" y="2240012"/>
        <a:ext cx="2083801" cy="1321468"/>
      </dsp:txXfrm>
    </dsp:sp>
    <dsp:sp modelId="{21B22B00-6100-724A-9F66-A79B8DE5633C}">
      <dsp:nvSpPr>
        <dsp:cNvPr id="0" name=""/>
        <dsp:cNvSpPr/>
      </dsp:nvSpPr>
      <dsp:spPr>
        <a:xfrm>
          <a:off x="8784962" y="1433248"/>
          <a:ext cx="1925357" cy="7656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Retrospective</a:t>
          </a:r>
        </a:p>
      </dsp:txBody>
      <dsp:txXfrm>
        <a:off x="8807387" y="1455673"/>
        <a:ext cx="1880507" cy="72080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481118" y="1877220"/>
            <a:ext cx="8171677"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sz="1800" dirty="0">
                <a:solidFill>
                  <a:schemeClr val="bg1"/>
                </a:solidFill>
                <a:effectLst/>
                <a:latin typeface="Acumin Pro" panose="020B0504020202020204" pitchFamily="34" charset="77"/>
              </a:rPr>
            </a:br>
            <a:r>
              <a:rPr lang="en-US" sz="1800" dirty="0">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481117" y="4133385"/>
            <a:ext cx="7687663"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3" name="Picture 2">
            <a:extLst>
              <a:ext uri="{FF2B5EF4-FFF2-40B4-BE49-F238E27FC236}">
                <a16:creationId xmlns:a16="http://schemas.microsoft.com/office/drawing/2014/main" id="{7C8BC758-D59E-8E44-B1BB-3467BE203B05}"/>
              </a:ext>
            </a:extLst>
          </p:cNvPr>
          <p:cNvPicPr>
            <a:picLocks noChangeAspect="1"/>
          </p:cNvPicPr>
          <p:nvPr userDrawn="1"/>
        </p:nvPicPr>
        <p:blipFill rotWithShape="1">
          <a:blip r:embed="rId2"/>
          <a:srcRect r="44480" b="-27184"/>
          <a:stretch/>
        </p:blipFill>
        <p:spPr>
          <a:xfrm>
            <a:off x="573583" y="6046656"/>
            <a:ext cx="2635783" cy="47948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8/21/25</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7C66C244-46D0-5048-A69E-5C3AE56122B4}"/>
              </a:ext>
            </a:extLst>
          </p:cNvPr>
          <p:cNvPicPr>
            <a:picLocks noChangeAspect="1"/>
          </p:cNvPicPr>
          <p:nvPr userDrawn="1"/>
        </p:nvPicPr>
        <p:blipFill>
          <a:blip r:embed="rId4"/>
          <a:stretch>
            <a:fillRect/>
          </a:stretch>
        </p:blipFill>
        <p:spPr>
          <a:xfrm>
            <a:off x="573583" y="6046655"/>
            <a:ext cx="4793139" cy="385072"/>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488156"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495680"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9821333" y="0"/>
            <a:ext cx="2370667"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8/21/25</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14213"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6CC569C7-EC53-2941-BC65-AAA7EA1E2E3F}"/>
              </a:ext>
            </a:extLst>
          </p:cNvPr>
          <p:cNvPicPr>
            <a:picLocks noChangeAspect="1"/>
          </p:cNvPicPr>
          <p:nvPr userDrawn="1"/>
        </p:nvPicPr>
        <p:blipFill>
          <a:blip r:embed="rId3"/>
          <a:stretch>
            <a:fillRect/>
          </a:stretch>
        </p:blipFill>
        <p:spPr>
          <a:xfrm>
            <a:off x="573583" y="6046656"/>
            <a:ext cx="4795148" cy="384048"/>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9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489619"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489618"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428620"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8/21/25</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1783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FD0A9CB2-D1BB-6449-AC05-3EA17EC18AA4}"/>
              </a:ext>
            </a:extLst>
          </p:cNvPr>
          <p:cNvPicPr>
            <a:picLocks noChangeAspect="1"/>
          </p:cNvPicPr>
          <p:nvPr userDrawn="1"/>
        </p:nvPicPr>
        <p:blipFill rotWithShape="1">
          <a:blip r:embed="rId3"/>
          <a:srcRect r="44480" b="-1837"/>
          <a:stretch/>
        </p:blipFill>
        <p:spPr>
          <a:xfrm>
            <a:off x="573583" y="6046656"/>
            <a:ext cx="2635783" cy="383932"/>
          </a:xfrm>
          <a:prstGeom prst="rect">
            <a:avLst/>
          </a:prstGeom>
        </p:spPr>
      </p:pic>
      <p:pic>
        <p:nvPicPr>
          <p:cNvPr id="10" name="Picture 9">
            <a:extLst>
              <a:ext uri="{FF2B5EF4-FFF2-40B4-BE49-F238E27FC236}">
                <a16:creationId xmlns:a16="http://schemas.microsoft.com/office/drawing/2014/main" id="{21A56621-3DBF-9546-86B4-C61E7C91C37B}"/>
              </a:ext>
            </a:extLst>
          </p:cNvPr>
          <p:cNvPicPr>
            <a:picLocks noChangeAspect="1"/>
          </p:cNvPicPr>
          <p:nvPr userDrawn="1"/>
        </p:nvPicPr>
        <p:blipFill>
          <a:blip r:embed="rId4"/>
          <a:stretch>
            <a:fillRect/>
          </a:stretch>
        </p:blipFill>
        <p:spPr>
          <a:xfrm>
            <a:off x="573583" y="6046656"/>
            <a:ext cx="4793139" cy="385072"/>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312" userDrawn="1">
          <p15:clr>
            <a:srgbClr val="FBAE40"/>
          </p15:clr>
        </p15:guide>
        <p15:guide id="8" pos="92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489619"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490239"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504669"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354234" y="1920876"/>
            <a:ext cx="5287433"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8/21/25</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783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3" name="Picture 12">
            <a:extLst>
              <a:ext uri="{FF2B5EF4-FFF2-40B4-BE49-F238E27FC236}">
                <a16:creationId xmlns:a16="http://schemas.microsoft.com/office/drawing/2014/main" id="{6AFD9354-A837-7044-876A-C7ACD980518B}"/>
              </a:ext>
            </a:extLst>
          </p:cNvPr>
          <p:cNvPicPr>
            <a:picLocks noChangeAspect="1"/>
          </p:cNvPicPr>
          <p:nvPr userDrawn="1"/>
        </p:nvPicPr>
        <p:blipFill rotWithShape="1">
          <a:blip r:embed="rId3"/>
          <a:srcRect r="44858" b="-27184"/>
          <a:stretch/>
        </p:blipFill>
        <p:spPr>
          <a:xfrm>
            <a:off x="573583" y="6046656"/>
            <a:ext cx="2617852" cy="479489"/>
          </a:xfrm>
          <a:prstGeom prst="rect">
            <a:avLst/>
          </a:prstGeom>
        </p:spPr>
      </p:pic>
      <p:pic>
        <p:nvPicPr>
          <p:cNvPr id="11" name="Picture 10">
            <a:extLst>
              <a:ext uri="{FF2B5EF4-FFF2-40B4-BE49-F238E27FC236}">
                <a16:creationId xmlns:a16="http://schemas.microsoft.com/office/drawing/2014/main" id="{2A16A5E4-A683-0C40-959F-8DE37561FE2F}"/>
              </a:ext>
            </a:extLst>
          </p:cNvPr>
          <p:cNvPicPr>
            <a:picLocks noChangeAspect="1"/>
          </p:cNvPicPr>
          <p:nvPr userDrawn="1"/>
        </p:nvPicPr>
        <p:blipFill>
          <a:blip r:embed="rId4"/>
          <a:stretch>
            <a:fillRect/>
          </a:stretch>
        </p:blipFill>
        <p:spPr>
          <a:xfrm>
            <a:off x="573583" y="6034882"/>
            <a:ext cx="4793139" cy="385072"/>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508000"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8/21/25</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2D5DCED6-DD74-A047-8ABB-9CA6E708F52B}"/>
              </a:ext>
            </a:extLst>
          </p:cNvPr>
          <p:cNvPicPr>
            <a:picLocks noChangeAspect="1"/>
          </p:cNvPicPr>
          <p:nvPr userDrawn="1"/>
        </p:nvPicPr>
        <p:blipFill rotWithShape="1">
          <a:blip r:embed="rId3"/>
          <a:srcRect r="45235" b="-1837"/>
          <a:stretch/>
        </p:blipFill>
        <p:spPr>
          <a:xfrm>
            <a:off x="573584" y="6046656"/>
            <a:ext cx="2599923" cy="383932"/>
          </a:xfrm>
          <a:prstGeom prst="rect">
            <a:avLst/>
          </a:prstGeom>
        </p:spPr>
      </p:pic>
      <p:pic>
        <p:nvPicPr>
          <p:cNvPr id="9" name="Picture 8">
            <a:extLst>
              <a:ext uri="{FF2B5EF4-FFF2-40B4-BE49-F238E27FC236}">
                <a16:creationId xmlns:a16="http://schemas.microsoft.com/office/drawing/2014/main" id="{E36594FD-A938-5841-85EB-FBF4499AEF72}"/>
              </a:ext>
            </a:extLst>
          </p:cNvPr>
          <p:cNvPicPr>
            <a:picLocks noChangeAspect="1"/>
          </p:cNvPicPr>
          <p:nvPr userDrawn="1"/>
        </p:nvPicPr>
        <p:blipFill>
          <a:blip r:embed="rId4"/>
          <a:stretch>
            <a:fillRect/>
          </a:stretch>
        </p:blipFill>
        <p:spPr>
          <a:xfrm>
            <a:off x="573584" y="6042986"/>
            <a:ext cx="4793139" cy="385072"/>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3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8/21/25</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2" name="Picture 11">
            <a:extLst>
              <a:ext uri="{FF2B5EF4-FFF2-40B4-BE49-F238E27FC236}">
                <a16:creationId xmlns:a16="http://schemas.microsoft.com/office/drawing/2014/main" id="{290F7AF6-B45B-7C4B-9526-3F12ECCA7C48}"/>
              </a:ext>
            </a:extLst>
          </p:cNvPr>
          <p:cNvPicPr>
            <a:picLocks noChangeAspect="1"/>
          </p:cNvPicPr>
          <p:nvPr userDrawn="1"/>
        </p:nvPicPr>
        <p:blipFill>
          <a:blip r:embed="rId3"/>
          <a:stretch>
            <a:fillRect/>
          </a:stretch>
        </p:blipFill>
        <p:spPr>
          <a:xfrm>
            <a:off x="573582" y="6040868"/>
            <a:ext cx="4795148" cy="384048"/>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452193"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476416" y="2578489"/>
            <a:ext cx="733452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2"/>
          <a:stretch>
            <a:fillRect/>
          </a:stretch>
        </p:blipFill>
        <p:spPr>
          <a:xfrm>
            <a:off x="9821333" y="0"/>
            <a:ext cx="2370667"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8/21/25</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2310F097-111B-D544-A391-85BAD934E163}"/>
              </a:ext>
            </a:extLst>
          </p:cNvPr>
          <p:cNvPicPr>
            <a:picLocks noChangeAspect="1"/>
          </p:cNvPicPr>
          <p:nvPr userDrawn="1"/>
        </p:nvPicPr>
        <p:blipFill>
          <a:blip r:embed="rId3"/>
          <a:stretch>
            <a:fillRect/>
          </a:stretch>
        </p:blipFill>
        <p:spPr>
          <a:xfrm>
            <a:off x="573585" y="6037768"/>
            <a:ext cx="4795148" cy="384048"/>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8/21/25</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2640117" y="1626244"/>
            <a:ext cx="5933959" cy="1523494"/>
          </a:xfrm>
        </p:spPr>
        <p:txBody>
          <a:bodyPr/>
          <a:lstStyle/>
          <a:p>
            <a:r>
              <a:rPr lang="en-US" dirty="0"/>
              <a:t>Welcome to The Data Mine!</a:t>
            </a:r>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2645760" y="3990084"/>
            <a:ext cx="5322202" cy="338554"/>
          </a:xfrm>
        </p:spPr>
        <p:txBody>
          <a:bodyPr/>
          <a:lstStyle/>
          <a:p>
            <a:r>
              <a:rPr lang="en-US" dirty="0"/>
              <a:t>Week 1 Lab Session</a:t>
            </a:r>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8/21/25</a:t>
            </a:fld>
            <a:endParaRPr lang="en-US" dirty="0"/>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Agile Basics</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8/21/25</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10</a:t>
            </a:fld>
            <a:endParaRPr lang="en-US" dirty="0"/>
          </a:p>
        </p:txBody>
      </p:sp>
      <p:pic>
        <p:nvPicPr>
          <p:cNvPr id="1030" name="Picture 6">
            <a:extLst>
              <a:ext uri="{FF2B5EF4-FFF2-40B4-BE49-F238E27FC236}">
                <a16:creationId xmlns:a16="http://schemas.microsoft.com/office/drawing/2014/main" id="{C7DB15DD-EF06-FC44-977D-AE2684DDF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247" y="1165788"/>
            <a:ext cx="6711052" cy="452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88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52193" y="2586461"/>
            <a:ext cx="7334529" cy="854080"/>
          </a:xfrm>
        </p:spPr>
        <p:txBody>
          <a:bodyPr/>
          <a:lstStyle/>
          <a:p>
            <a:r>
              <a:rPr lang="en-US" dirty="0"/>
              <a:t>Lego agile activity</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8/21/25</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4055378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
        <p:nvSpPr>
          <p:cNvPr id="7" name="Rectangle 6">
            <a:extLst>
              <a:ext uri="{FF2B5EF4-FFF2-40B4-BE49-F238E27FC236}">
                <a16:creationId xmlns:a16="http://schemas.microsoft.com/office/drawing/2014/main" id="{472B5497-655E-6842-93A8-58BE41F1EB9C}"/>
              </a:ext>
            </a:extLst>
          </p:cNvPr>
          <p:cNvSpPr/>
          <p:nvPr/>
        </p:nvSpPr>
        <p:spPr>
          <a:xfrm>
            <a:off x="2541494" y="2635624"/>
            <a:ext cx="7167282" cy="793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979356" y="467701"/>
            <a:ext cx="10291557" cy="1828193"/>
          </a:xfrm>
        </p:spPr>
        <p:txBody>
          <a:bodyPr/>
          <a:lstStyle/>
          <a:p>
            <a:r>
              <a:rPr lang="en-US" sz="6600" dirty="0">
                <a:solidFill>
                  <a:sysClr val="windowText" lastClr="000000"/>
                </a:solidFill>
                <a:latin typeface="Franklin Gothic Medium Cond" panose="020B0606030402020204" pitchFamily="34" charset="0"/>
              </a:rPr>
              <a:t>Task: Design and build one of the following…..</a:t>
            </a:r>
          </a:p>
        </p:txBody>
      </p:sp>
      <p:sp>
        <p:nvSpPr>
          <p:cNvPr id="6" name="TextBox 5">
            <a:extLst>
              <a:ext uri="{FF2B5EF4-FFF2-40B4-BE49-F238E27FC236}">
                <a16:creationId xmlns:a16="http://schemas.microsoft.com/office/drawing/2014/main" id="{29108832-C739-B9D5-8FA7-EEE051F1306C}"/>
              </a:ext>
            </a:extLst>
          </p:cNvPr>
          <p:cNvSpPr txBox="1"/>
          <p:nvPr/>
        </p:nvSpPr>
        <p:spPr>
          <a:xfrm>
            <a:off x="979356" y="2223726"/>
            <a:ext cx="9234041" cy="4339650"/>
          </a:xfrm>
          <a:prstGeom prst="rect">
            <a:avLst/>
          </a:prstGeom>
          <a:noFill/>
        </p:spPr>
        <p:txBody>
          <a:bodyPr wrap="square">
            <a:spAutoFit/>
          </a:bodyPr>
          <a:lstStyle/>
          <a:p>
            <a:pPr marL="514350" indent="-514350">
              <a:buFont typeface="+mj-lt"/>
              <a:buAutoNum type="arabicPeriod"/>
            </a:pPr>
            <a:r>
              <a:rPr kumimoji="0" lang="en-US" sz="48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j-ea"/>
                <a:cs typeface="+mj-cs"/>
              </a:rPr>
              <a:t> A new building for The Data Mine </a:t>
            </a:r>
            <a:br>
              <a:rPr kumimoji="0" lang="en-US" sz="48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j-ea"/>
                <a:cs typeface="+mj-cs"/>
              </a:rPr>
            </a:br>
            <a:r>
              <a:rPr kumimoji="0" lang="en-US" sz="32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j-ea"/>
                <a:cs typeface="+mj-cs"/>
              </a:rPr>
              <a:t>(Black Text Cards)</a:t>
            </a:r>
          </a:p>
          <a:p>
            <a:pPr marL="514350" indent="-514350">
              <a:buFont typeface="+mj-lt"/>
              <a:buAutoNum type="arabicPeriod"/>
            </a:pPr>
            <a:r>
              <a:rPr lang="en-US" sz="4800" dirty="0">
                <a:solidFill>
                  <a:sysClr val="windowText" lastClr="000000"/>
                </a:solidFill>
                <a:latin typeface="Franklin Gothic Medium Cond" panose="020B0606030402020204" pitchFamily="34" charset="0"/>
                <a:ea typeface="+mj-ea"/>
                <a:cs typeface="+mj-cs"/>
              </a:rPr>
              <a:t> A lunar base on the moon</a:t>
            </a:r>
            <a:br>
              <a:rPr lang="en-US" sz="4800" dirty="0">
                <a:solidFill>
                  <a:sysClr val="windowText" lastClr="000000"/>
                </a:solidFill>
                <a:latin typeface="Franklin Gothic Medium Cond" panose="020B0606030402020204" pitchFamily="34" charset="0"/>
                <a:ea typeface="+mj-ea"/>
                <a:cs typeface="+mj-cs"/>
              </a:rPr>
            </a:br>
            <a:r>
              <a:rPr kumimoji="0" lang="en-US" sz="32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n-ea"/>
                <a:cs typeface="+mn-cs"/>
              </a:rPr>
              <a:t>(</a:t>
            </a:r>
            <a:r>
              <a:rPr kumimoji="0" lang="en-US" sz="3200" b="0" i="0" u="none" strike="noStrike" kern="1200" cap="none" spc="0" normalizeH="0" baseline="0" noProof="0" dirty="0">
                <a:ln>
                  <a:noFill/>
                </a:ln>
                <a:solidFill>
                  <a:srgbClr val="0070C0"/>
                </a:solidFill>
                <a:effectLst/>
                <a:uLnTx/>
                <a:uFillTx/>
                <a:latin typeface="Franklin Gothic Medium Cond" panose="020B0606030402020204" pitchFamily="34" charset="0"/>
                <a:ea typeface="+mn-ea"/>
                <a:cs typeface="+mn-cs"/>
              </a:rPr>
              <a:t>Blue Text Cards</a:t>
            </a:r>
            <a:r>
              <a:rPr kumimoji="0" lang="en-US" sz="32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n-ea"/>
                <a:cs typeface="+mn-cs"/>
              </a:rPr>
              <a:t>)</a:t>
            </a:r>
            <a:endParaRPr lang="en-US" sz="4800" dirty="0">
              <a:solidFill>
                <a:sysClr val="windowText" lastClr="000000"/>
              </a:solidFill>
              <a:latin typeface="Franklin Gothic Medium Cond" panose="020B0606030402020204" pitchFamily="34" charset="0"/>
              <a:ea typeface="+mj-ea"/>
              <a:cs typeface="+mj-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j-ea"/>
                <a:cs typeface="+mj-cs"/>
              </a:rPr>
              <a:t> A theme park </a:t>
            </a:r>
            <a:br>
              <a:rPr kumimoji="0" lang="en-US" sz="48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j-ea"/>
                <a:cs typeface="+mj-cs"/>
              </a:rPr>
            </a:br>
            <a:r>
              <a:rPr kumimoji="0" lang="en-US" sz="32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n-ea"/>
                <a:cs typeface="+mn-cs"/>
              </a:rPr>
              <a:t>(</a:t>
            </a:r>
            <a:r>
              <a:rPr kumimoji="0" lang="en-US" sz="3200" b="0" i="0" u="none" strike="noStrike" kern="1200" cap="none" spc="0" normalizeH="0" baseline="0" noProof="0" dirty="0">
                <a:ln>
                  <a:noFill/>
                </a:ln>
                <a:solidFill>
                  <a:srgbClr val="00B050"/>
                </a:solidFill>
                <a:effectLst/>
                <a:uLnTx/>
                <a:uFillTx/>
                <a:latin typeface="Franklin Gothic Medium Cond" panose="020B0606030402020204" pitchFamily="34" charset="0"/>
                <a:ea typeface="+mn-ea"/>
                <a:cs typeface="+mn-cs"/>
              </a:rPr>
              <a:t>Green Text Cards</a:t>
            </a:r>
            <a:r>
              <a:rPr kumimoji="0" lang="en-US" sz="3200" b="0" i="0" u="none" strike="noStrike" kern="1200" cap="none" spc="0" normalizeH="0" baseline="0" noProof="0" dirty="0">
                <a:ln>
                  <a:noFill/>
                </a:ln>
                <a:solidFill>
                  <a:sysClr val="windowText" lastClr="000000"/>
                </a:solidFill>
                <a:effectLst/>
                <a:uLnTx/>
                <a:uFillTx/>
                <a:latin typeface="Franklin Gothic Medium Cond" panose="020B0606030402020204" pitchFamily="34" charset="0"/>
                <a:ea typeface="+mn-ea"/>
                <a:cs typeface="+mn-cs"/>
              </a:rPr>
              <a:t>)</a:t>
            </a:r>
          </a:p>
          <a:p>
            <a:pPr marL="514350" indent="-514350">
              <a:buFont typeface="+mj-lt"/>
              <a:buAutoNum type="arabicPeriod"/>
            </a:pPr>
            <a:endParaRPr lang="en-US" sz="3600" dirty="0"/>
          </a:p>
        </p:txBody>
      </p:sp>
    </p:spTree>
    <p:extLst>
      <p:ext uri="{BB962C8B-B14F-4D97-AF65-F5344CB8AC3E}">
        <p14:creationId xmlns:p14="http://schemas.microsoft.com/office/powerpoint/2010/main" val="257661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Instructions</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605642" y="1377538"/>
            <a:ext cx="10913424" cy="4548250"/>
          </a:xfrm>
        </p:spPr>
        <p:txBody>
          <a:bodyPr>
            <a:normAutofit fontScale="92500" lnSpcReduction="10000"/>
          </a:bodyPr>
          <a:lstStyle/>
          <a:p>
            <a:pPr marL="0" lvl="0" indent="0">
              <a:spcAft>
                <a:spcPts val="1200"/>
              </a:spcAft>
              <a:buNone/>
            </a:pPr>
            <a:r>
              <a:rPr lang="en-US" sz="3900" dirty="0">
                <a:latin typeface="+mj-lt"/>
              </a:rPr>
              <a:t>Teams</a:t>
            </a:r>
            <a:r>
              <a:rPr lang="en-US" sz="2800" dirty="0"/>
              <a:t> </a:t>
            </a:r>
          </a:p>
          <a:p>
            <a:pPr>
              <a:spcAft>
                <a:spcPts val="1200"/>
              </a:spcAft>
            </a:pPr>
            <a:r>
              <a:rPr lang="en-US" sz="2600" dirty="0"/>
              <a:t>Unless otherwise instructed, split your team evenly into 2 groups</a:t>
            </a:r>
          </a:p>
          <a:p>
            <a:pPr lvl="1">
              <a:spcAft>
                <a:spcPts val="1200"/>
              </a:spcAft>
            </a:pPr>
            <a:r>
              <a:rPr lang="en-US" sz="2400" dirty="0">
                <a:solidFill>
                  <a:schemeClr val="bg1"/>
                </a:solidFill>
              </a:rPr>
              <a:t>There should be 3-9 people per group</a:t>
            </a:r>
          </a:p>
          <a:p>
            <a:pPr>
              <a:spcAft>
                <a:spcPts val="1200"/>
              </a:spcAft>
            </a:pPr>
            <a:r>
              <a:rPr lang="en-US" sz="2600" dirty="0"/>
              <a:t>Each sub team should have a Lego set and project board.</a:t>
            </a:r>
          </a:p>
          <a:p>
            <a:pPr lvl="0"/>
            <a:endParaRPr lang="en-US" sz="2800" dirty="0"/>
          </a:p>
          <a:p>
            <a:pPr marL="0" lvl="0" indent="0">
              <a:buNone/>
            </a:pPr>
            <a:r>
              <a:rPr lang="en-US" sz="3900" dirty="0">
                <a:latin typeface="+mj-lt"/>
              </a:rPr>
              <a:t>Roles</a:t>
            </a:r>
          </a:p>
          <a:p>
            <a:pPr lvl="0">
              <a:lnSpc>
                <a:spcPct val="110000"/>
              </a:lnSpc>
              <a:spcAft>
                <a:spcPts val="1200"/>
              </a:spcAft>
            </a:pPr>
            <a:r>
              <a:rPr lang="en-US" sz="2800" dirty="0"/>
              <a:t>A Data Mine staff member or your TA will act as the product owner for this activity.  </a:t>
            </a:r>
          </a:p>
          <a:p>
            <a:pPr>
              <a:lnSpc>
                <a:spcPct val="110000"/>
              </a:lnSpc>
              <a:spcAft>
                <a:spcPts val="1200"/>
              </a:spcAft>
            </a:pPr>
            <a:r>
              <a:rPr lang="en-US" sz="2800" dirty="0"/>
              <a:t>All team members will act as developers.</a:t>
            </a:r>
          </a:p>
          <a:p>
            <a:pPr lvl="0"/>
            <a:endParaRPr lang="en-US" sz="2800"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8/21/25</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13</a:t>
            </a:fld>
            <a:endParaRPr lang="en-US" dirty="0"/>
          </a:p>
        </p:txBody>
      </p:sp>
    </p:spTree>
    <p:extLst>
      <p:ext uri="{BB962C8B-B14F-4D97-AF65-F5344CB8AC3E}">
        <p14:creationId xmlns:p14="http://schemas.microsoft.com/office/powerpoint/2010/main" val="49569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Sprint Timeline</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605642" y="1116282"/>
            <a:ext cx="10913424" cy="4809506"/>
          </a:xfrm>
        </p:spPr>
        <p:txBody>
          <a:bodyPr>
            <a:normAutofit fontScale="92500" lnSpcReduction="10000"/>
          </a:bodyPr>
          <a:lstStyle/>
          <a:p>
            <a:pPr lvl="0">
              <a:lnSpc>
                <a:spcPct val="120000"/>
              </a:lnSpc>
              <a:spcAft>
                <a:spcPts val="1200"/>
              </a:spcAft>
            </a:pPr>
            <a:r>
              <a:rPr lang="en-US" dirty="0"/>
              <a:t>Sprint Planning (4 minutes)  </a:t>
            </a:r>
          </a:p>
          <a:p>
            <a:pPr lvl="1">
              <a:lnSpc>
                <a:spcPct val="120000"/>
              </a:lnSpc>
              <a:spcBef>
                <a:spcPts val="0"/>
              </a:spcBef>
              <a:spcAft>
                <a:spcPts val="1200"/>
              </a:spcAft>
            </a:pPr>
            <a:r>
              <a:rPr lang="en-US" dirty="0"/>
              <a:t>Choosing what tasks to do during the sprint, estimating time/distributing work, and working with the product owner to clarify tasks.</a:t>
            </a:r>
          </a:p>
          <a:p>
            <a:pPr lvl="1">
              <a:lnSpc>
                <a:spcPct val="120000"/>
              </a:lnSpc>
              <a:spcBef>
                <a:spcPts val="0"/>
              </a:spcBef>
              <a:spcAft>
                <a:spcPts val="1200"/>
              </a:spcAft>
            </a:pPr>
            <a:r>
              <a:rPr lang="en-US" dirty="0">
                <a:highlight>
                  <a:srgbClr val="FFFF00"/>
                </a:highlight>
              </a:rPr>
              <a:t>Use sticky notes to add your initials to the card(s) you </a:t>
            </a:r>
            <a:r>
              <a:rPr lang="en-US">
                <a:highlight>
                  <a:srgbClr val="FFFF00"/>
                </a:highlight>
              </a:rPr>
              <a:t>will own </a:t>
            </a:r>
            <a:r>
              <a:rPr lang="en-US" dirty="0">
                <a:highlight>
                  <a:srgbClr val="FFFF00"/>
                </a:highlight>
              </a:rPr>
              <a:t>for the current sprint</a:t>
            </a:r>
          </a:p>
          <a:p>
            <a:pPr lvl="0">
              <a:lnSpc>
                <a:spcPct val="120000"/>
              </a:lnSpc>
              <a:spcAft>
                <a:spcPts val="1200"/>
              </a:spcAft>
            </a:pPr>
            <a:r>
              <a:rPr lang="en-US" dirty="0"/>
              <a:t>Sprint (8 minutes) </a:t>
            </a:r>
          </a:p>
          <a:p>
            <a:pPr lvl="1">
              <a:lnSpc>
                <a:spcPct val="120000"/>
              </a:lnSpc>
              <a:spcBef>
                <a:spcPts val="0"/>
              </a:spcBef>
              <a:spcAft>
                <a:spcPts val="1200"/>
              </a:spcAft>
            </a:pPr>
            <a:r>
              <a:rPr lang="en-US" dirty="0"/>
              <a:t>Work time in which the product owner is not actively working with you.</a:t>
            </a:r>
          </a:p>
          <a:p>
            <a:pPr lvl="0">
              <a:lnSpc>
                <a:spcPct val="120000"/>
              </a:lnSpc>
              <a:spcAft>
                <a:spcPts val="1200"/>
              </a:spcAft>
            </a:pPr>
            <a:r>
              <a:rPr lang="en-US" dirty="0"/>
              <a:t>Sprint Review (3 minutes)</a:t>
            </a:r>
          </a:p>
          <a:p>
            <a:pPr lvl="1">
              <a:lnSpc>
                <a:spcPct val="120000"/>
              </a:lnSpc>
              <a:spcBef>
                <a:spcPts val="0"/>
              </a:spcBef>
              <a:spcAft>
                <a:spcPts val="1200"/>
              </a:spcAft>
            </a:pPr>
            <a:r>
              <a:rPr lang="en-US" dirty="0"/>
              <a:t>Present work from the sprint to the product owner and get feedback.</a:t>
            </a:r>
          </a:p>
          <a:p>
            <a:pPr lvl="0">
              <a:lnSpc>
                <a:spcPct val="120000"/>
              </a:lnSpc>
              <a:spcAft>
                <a:spcPts val="1200"/>
              </a:spcAft>
            </a:pPr>
            <a:r>
              <a:rPr lang="en-US" dirty="0"/>
              <a:t>Retrospective (2 minutes)</a:t>
            </a:r>
          </a:p>
          <a:p>
            <a:pPr lvl="1">
              <a:lnSpc>
                <a:spcPct val="120000"/>
              </a:lnSpc>
              <a:spcBef>
                <a:spcPts val="0"/>
              </a:spcBef>
              <a:spcAft>
                <a:spcPts val="1200"/>
              </a:spcAft>
            </a:pPr>
            <a:r>
              <a:rPr lang="en-US" dirty="0"/>
              <a:t>Discuss what went right, what went wrong, and how you can fix issues in the next sprint (e.g., how you collaborate, estimating time required for tasks, etc.)</a:t>
            </a:r>
          </a:p>
          <a:p>
            <a:pPr lvl="0">
              <a:lnSpc>
                <a:spcPct val="120000"/>
              </a:lnSpc>
              <a:spcAft>
                <a:spcPts val="1200"/>
              </a:spcAft>
            </a:pPr>
            <a:r>
              <a:rPr lang="en-US" dirty="0"/>
              <a:t> Repeat! (3x)</a:t>
            </a:r>
          </a:p>
          <a:p>
            <a:pPr lvl="0"/>
            <a:endParaRPr lang="en-US"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8/21/25</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314975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Instructions</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a:xfrm>
            <a:off x="605642" y="1389412"/>
            <a:ext cx="10913424" cy="4536375"/>
          </a:xfrm>
        </p:spPr>
        <p:txBody>
          <a:bodyPr>
            <a:normAutofit/>
          </a:bodyPr>
          <a:lstStyle/>
          <a:p>
            <a:pPr marL="0" indent="0">
              <a:buNone/>
            </a:pPr>
            <a:r>
              <a:rPr lang="en-US" sz="2400" dirty="0"/>
              <a:t>Product owners have developed a backlog of tasks. Your sub team will be responsible for allocating work in an Agile methodology and executing the tasks.</a:t>
            </a:r>
          </a:p>
          <a:p>
            <a:pPr marL="0" lvl="0" indent="0">
              <a:buNone/>
            </a:pPr>
            <a:endParaRPr lang="en-US" dirty="0"/>
          </a:p>
          <a:p>
            <a:pPr marL="0" lvl="0" indent="0">
              <a:buNone/>
            </a:pPr>
            <a:r>
              <a:rPr lang="en-US" sz="2800" dirty="0">
                <a:latin typeface="+mj-lt"/>
              </a:rPr>
              <a:t>However, there are a few caveats…</a:t>
            </a:r>
          </a:p>
          <a:p>
            <a:pPr>
              <a:lnSpc>
                <a:spcPct val="130000"/>
              </a:lnSpc>
            </a:pPr>
            <a:r>
              <a:rPr lang="en-US" dirty="0"/>
              <a:t>Your team will need to identify and deliver the minimum viable product (MVP)</a:t>
            </a:r>
          </a:p>
          <a:p>
            <a:pPr>
              <a:lnSpc>
                <a:spcPct val="130000"/>
              </a:lnSpc>
            </a:pPr>
            <a:r>
              <a:rPr lang="en-US" dirty="0"/>
              <a:t>You will need to work with the product owner to clarify requests tasks in the backlog.</a:t>
            </a:r>
          </a:p>
          <a:p>
            <a:pPr lvl="0">
              <a:lnSpc>
                <a:spcPct val="130000"/>
              </a:lnSpc>
            </a:pPr>
            <a:r>
              <a:rPr lang="en-US" dirty="0"/>
              <a:t>You may not be able to complete all of the tasks on the backlog with the time and materials provided (you will need to negotiate with the PO!). </a:t>
            </a:r>
          </a:p>
          <a:p>
            <a:pPr lvl="0">
              <a:lnSpc>
                <a:spcPct val="130000"/>
              </a:lnSpc>
            </a:pPr>
            <a:r>
              <a:rPr lang="en-US" dirty="0"/>
              <a:t>Remember, product owners can also change their minds – you may need to be flexible if you build something and they don’t like it.</a:t>
            </a:r>
          </a:p>
          <a:p>
            <a:pPr lvl="0">
              <a:lnSpc>
                <a:spcPct val="130000"/>
              </a:lnSpc>
            </a:pPr>
            <a:r>
              <a:rPr lang="en-US" dirty="0"/>
              <a:t>Creativity is encouraged! A Lego can represent anything as long as it is explained (and communication is a key part of Agile!)</a:t>
            </a:r>
          </a:p>
          <a:p>
            <a:pPr lvl="0"/>
            <a:endParaRPr lang="en-US" dirty="0"/>
          </a:p>
        </p:txBody>
      </p:sp>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8/21/25</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15</a:t>
            </a:fld>
            <a:endParaRPr lang="en-US" dirty="0"/>
          </a:p>
        </p:txBody>
      </p:sp>
    </p:spTree>
    <p:extLst>
      <p:ext uri="{BB962C8B-B14F-4D97-AF65-F5344CB8AC3E}">
        <p14:creationId xmlns:p14="http://schemas.microsoft.com/office/powerpoint/2010/main" val="104227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Week 1 Lab Schedule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961902" y="1723231"/>
            <a:ext cx="9868904" cy="3411537"/>
          </a:xfrm>
        </p:spPr>
        <p:txBody>
          <a:bodyPr>
            <a:normAutofit/>
          </a:bodyPr>
          <a:lstStyle/>
          <a:p>
            <a:pPr lvl="0">
              <a:lnSpc>
                <a:spcPct val="150000"/>
              </a:lnSpc>
            </a:pPr>
            <a:r>
              <a:rPr lang="en-US" sz="2400" dirty="0"/>
              <a:t>Introductions, project/company information and logistics (15 mins)</a:t>
            </a:r>
          </a:p>
          <a:p>
            <a:pPr lvl="0">
              <a:lnSpc>
                <a:spcPct val="150000"/>
              </a:lnSpc>
            </a:pPr>
            <a:r>
              <a:rPr lang="en-US" sz="2400" dirty="0"/>
              <a:t>Lego Agile activity instructions and set up (10 minutes)</a:t>
            </a:r>
          </a:p>
          <a:p>
            <a:pPr lvl="0">
              <a:lnSpc>
                <a:spcPct val="150000"/>
              </a:lnSpc>
            </a:pPr>
            <a:r>
              <a:rPr lang="en-US" sz="2400" dirty="0"/>
              <a:t>Lego Agile activity (1 hour)</a:t>
            </a:r>
          </a:p>
          <a:p>
            <a:pPr lvl="0">
              <a:lnSpc>
                <a:spcPct val="150000"/>
              </a:lnSpc>
            </a:pPr>
            <a:r>
              <a:rPr lang="en-US" sz="2400" dirty="0"/>
              <a:t>Presentation of final product (10 minutes)</a:t>
            </a:r>
          </a:p>
          <a:p>
            <a:pPr lvl="0">
              <a:lnSpc>
                <a:spcPct val="150000"/>
              </a:lnSpc>
            </a:pPr>
            <a:r>
              <a:rPr lang="en-US" sz="2400" dirty="0"/>
              <a:t>Tear down and clean up (15 minutes)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8/21/25</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362382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52193" y="2586461"/>
            <a:ext cx="7334529" cy="1685077"/>
          </a:xfrm>
        </p:spPr>
        <p:txBody>
          <a:bodyPr/>
          <a:lstStyle/>
          <a:p>
            <a:r>
              <a:rPr lang="en-US" dirty="0"/>
              <a:t>Introductions and project information</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8/21/25</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68809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8288-A4EA-F195-C23B-EFF55EEB0745}"/>
              </a:ext>
            </a:extLst>
          </p:cNvPr>
          <p:cNvSpPr>
            <a:spLocks noGrp="1"/>
          </p:cNvSpPr>
          <p:nvPr>
            <p:ph type="ctrTitle"/>
          </p:nvPr>
        </p:nvSpPr>
        <p:spPr>
          <a:xfrm>
            <a:off x="2140027" y="3036585"/>
            <a:ext cx="7911945" cy="784830"/>
          </a:xfrm>
        </p:spPr>
        <p:txBody>
          <a:bodyPr/>
          <a:lstStyle/>
          <a:p>
            <a:pPr algn="ctr"/>
            <a:r>
              <a:rPr lang="en-US" dirty="0"/>
              <a:t>NDA and IP Agreements</a:t>
            </a:r>
          </a:p>
        </p:txBody>
      </p:sp>
      <p:sp>
        <p:nvSpPr>
          <p:cNvPr id="4" name="Date Placeholder 3">
            <a:extLst>
              <a:ext uri="{FF2B5EF4-FFF2-40B4-BE49-F238E27FC236}">
                <a16:creationId xmlns:a16="http://schemas.microsoft.com/office/drawing/2014/main" id="{A13CDB0F-1AB6-7D85-B59D-24EA1089C13F}"/>
              </a:ext>
            </a:extLst>
          </p:cNvPr>
          <p:cNvSpPr>
            <a:spLocks noGrp="1"/>
          </p:cNvSpPr>
          <p:nvPr>
            <p:ph type="dt" sz="half" idx="10"/>
          </p:nvPr>
        </p:nvSpPr>
        <p:spPr/>
        <p:txBody>
          <a:bodyPr/>
          <a:lstStyle/>
          <a:p>
            <a:fld id="{049DC8E1-D369-0F48-9062-BB068AFD07CE}" type="datetime1">
              <a:rPr lang="en-US" smtClean="0"/>
              <a:pPr/>
              <a:t>8/21/25</a:t>
            </a:fld>
            <a:endParaRPr lang="en-US" dirty="0"/>
          </a:p>
        </p:txBody>
      </p:sp>
      <p:sp>
        <p:nvSpPr>
          <p:cNvPr id="5" name="Slide Number Placeholder 4">
            <a:extLst>
              <a:ext uri="{FF2B5EF4-FFF2-40B4-BE49-F238E27FC236}">
                <a16:creationId xmlns:a16="http://schemas.microsoft.com/office/drawing/2014/main" id="{051895AD-88DC-789F-C6A8-BE5858CEE09C}"/>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64722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5972-6761-FBA2-B665-D9D0B75F360E}"/>
              </a:ext>
            </a:extLst>
          </p:cNvPr>
          <p:cNvSpPr>
            <a:spLocks noGrp="1"/>
          </p:cNvSpPr>
          <p:nvPr>
            <p:ph type="ctrTitle"/>
          </p:nvPr>
        </p:nvSpPr>
        <p:spPr/>
        <p:txBody>
          <a:bodyPr/>
          <a:lstStyle/>
          <a:p>
            <a:r>
              <a:rPr lang="en-US" dirty="0"/>
              <a:t>NDA and IP Agreements</a:t>
            </a:r>
          </a:p>
        </p:txBody>
      </p:sp>
      <p:sp>
        <p:nvSpPr>
          <p:cNvPr id="4" name="Text Placeholder 3">
            <a:extLst>
              <a:ext uri="{FF2B5EF4-FFF2-40B4-BE49-F238E27FC236}">
                <a16:creationId xmlns:a16="http://schemas.microsoft.com/office/drawing/2014/main" id="{E6B02E7E-B75C-9BC1-7750-B57FE5C8DD93}"/>
              </a:ext>
            </a:extLst>
          </p:cNvPr>
          <p:cNvSpPr>
            <a:spLocks noGrp="1"/>
          </p:cNvSpPr>
          <p:nvPr>
            <p:ph type="body" sz="quarter" idx="14"/>
          </p:nvPr>
        </p:nvSpPr>
        <p:spPr>
          <a:xfrm>
            <a:off x="1489618" y="1062990"/>
            <a:ext cx="9684925" cy="4766310"/>
          </a:xfrm>
        </p:spPr>
        <p:txBody>
          <a:bodyPr>
            <a:normAutofit fontScale="92500" lnSpcReduction="20000"/>
          </a:bodyPr>
          <a:lstStyle/>
          <a:p>
            <a:pPr marL="0" indent="0">
              <a:buNone/>
            </a:pPr>
            <a:r>
              <a:rPr lang="en-US" dirty="0"/>
              <a:t>The Data Mine is incredibly fortunate to work with our many corporate partners. A large reason we can coordinate these projects is because of the trustworthiness of our students. We place large amounts of trust in you to protect and secure all private company information. </a:t>
            </a:r>
          </a:p>
          <a:p>
            <a:endParaRPr lang="en-US" dirty="0"/>
          </a:p>
          <a:p>
            <a:pPr marL="0" indent="0">
              <a:buNone/>
            </a:pPr>
            <a:r>
              <a:rPr lang="en-US" dirty="0"/>
              <a:t>Some companies will require a signed Non-Discloser Agreement (NDA) from all students. If your company assignment requires an NDA, you will receive the NDA to electronically sign (DocuSign) in your email. The NDA must be signed and submitted before you can access any confidential information from the company. If you choose not to sign the NDA for any reason, you will be transitioned to a new team that does not have an NDA requirement. </a:t>
            </a:r>
          </a:p>
          <a:p>
            <a:pPr marL="0" indent="0">
              <a:buNone/>
            </a:pPr>
            <a:endParaRPr lang="en-US" dirty="0"/>
          </a:p>
          <a:p>
            <a:pPr marL="0" indent="0">
              <a:buNone/>
            </a:pPr>
            <a:r>
              <a:rPr lang="en-US" dirty="0"/>
              <a:t>Some companies will also include an Intellectual Property (IP) Clause or a separate IP Agreement. If you choose not to sign the IP Agreement for any reason, you will be transitioned to a new team that does not have an IP Agreement requirement. </a:t>
            </a:r>
          </a:p>
          <a:p>
            <a:pPr marL="0" indent="0">
              <a:buNone/>
            </a:pPr>
            <a:endParaRPr lang="en-US" dirty="0"/>
          </a:p>
          <a:p>
            <a:pPr marL="0" indent="0">
              <a:buNone/>
            </a:pPr>
            <a:r>
              <a:rPr lang="en-US" dirty="0"/>
              <a:t>There may be legal consequences in the situation an NDA is violated. </a:t>
            </a:r>
          </a:p>
          <a:p>
            <a:pPr marL="0" indent="0">
              <a:buNone/>
            </a:pPr>
            <a:endParaRPr lang="en-US" dirty="0"/>
          </a:p>
          <a:p>
            <a:pPr marL="0" indent="0">
              <a:buNone/>
            </a:pPr>
            <a:r>
              <a:rPr lang="en-US" dirty="0"/>
              <a:t>The legal agreements are between you, as an individual, and your corporate partner. Therefore, Purdue and The Data Mine cannot provide legal counsel on these documents. </a:t>
            </a:r>
          </a:p>
          <a:p>
            <a:pPr marL="0" indent="0">
              <a:buNone/>
            </a:pPr>
            <a:endParaRPr lang="en-US" dirty="0"/>
          </a:p>
          <a:p>
            <a:pPr marL="0" indent="0">
              <a:buNone/>
            </a:pPr>
            <a:r>
              <a:rPr lang="en-US" dirty="0"/>
              <a:t>Thank you for your commitment to the security and confidentiality of our corporate partners’ information!</a:t>
            </a:r>
          </a:p>
        </p:txBody>
      </p:sp>
      <p:sp>
        <p:nvSpPr>
          <p:cNvPr id="5" name="Date Placeholder 4">
            <a:extLst>
              <a:ext uri="{FF2B5EF4-FFF2-40B4-BE49-F238E27FC236}">
                <a16:creationId xmlns:a16="http://schemas.microsoft.com/office/drawing/2014/main" id="{F2EF7185-01FA-E226-93FC-0CAEAB7BD4C4}"/>
              </a:ext>
            </a:extLst>
          </p:cNvPr>
          <p:cNvSpPr>
            <a:spLocks noGrp="1"/>
          </p:cNvSpPr>
          <p:nvPr>
            <p:ph type="dt" sz="half" idx="2"/>
          </p:nvPr>
        </p:nvSpPr>
        <p:spPr/>
        <p:txBody>
          <a:bodyPr/>
          <a:lstStyle/>
          <a:p>
            <a:fld id="{E0C8DACD-4E35-4E4C-AC75-C3DE50F04E7E}" type="datetime1">
              <a:rPr lang="en-US" smtClean="0"/>
              <a:pPr/>
              <a:t>8/21/25</a:t>
            </a:fld>
            <a:endParaRPr lang="en-US" dirty="0"/>
          </a:p>
        </p:txBody>
      </p:sp>
      <p:sp>
        <p:nvSpPr>
          <p:cNvPr id="6" name="Slide Number Placeholder 5">
            <a:extLst>
              <a:ext uri="{FF2B5EF4-FFF2-40B4-BE49-F238E27FC236}">
                <a16:creationId xmlns:a16="http://schemas.microsoft.com/office/drawing/2014/main" id="{41EA01B9-F5B4-151C-554F-BD67EE90115C}"/>
              </a:ext>
            </a:extLst>
          </p:cNvPr>
          <p:cNvSpPr>
            <a:spLocks noGrp="1"/>
          </p:cNvSpPr>
          <p:nvPr>
            <p:ph type="sldNum" sz="quarter" idx="4"/>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9415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3354486-2A6A-DD4E-9A8D-861B2E201A1F}"/>
              </a:ext>
            </a:extLst>
          </p:cNvPr>
          <p:cNvSpPr>
            <a:spLocks noGrp="1"/>
          </p:cNvSpPr>
          <p:nvPr>
            <p:ph type="ctrTitle"/>
          </p:nvPr>
        </p:nvSpPr>
        <p:spPr>
          <a:xfrm>
            <a:off x="1452193" y="2586461"/>
            <a:ext cx="7334529" cy="854080"/>
          </a:xfrm>
        </p:spPr>
        <p:txBody>
          <a:bodyPr/>
          <a:lstStyle/>
          <a:p>
            <a:r>
              <a:rPr lang="en-US" dirty="0"/>
              <a:t>Agile crash course</a:t>
            </a:r>
          </a:p>
        </p:txBody>
      </p:sp>
      <p:sp>
        <p:nvSpPr>
          <p:cNvPr id="4" name="Date">
            <a:extLst>
              <a:ext uri="{FF2B5EF4-FFF2-40B4-BE49-F238E27FC236}">
                <a16:creationId xmlns:a16="http://schemas.microsoft.com/office/drawing/2014/main" id="{0B04DDC6-A6C5-6D40-8160-BEDB0CF8C6DD}"/>
              </a:ext>
            </a:extLst>
          </p:cNvPr>
          <p:cNvSpPr>
            <a:spLocks noGrp="1"/>
          </p:cNvSpPr>
          <p:nvPr>
            <p:ph type="dt" sz="half" idx="10"/>
          </p:nvPr>
        </p:nvSpPr>
        <p:spPr/>
        <p:txBody>
          <a:bodyPr/>
          <a:lstStyle/>
          <a:p>
            <a:fld id="{049DC8E1-D369-0F48-9062-BB068AFD07CE}" type="datetime1">
              <a:rPr lang="en-US" smtClean="0"/>
              <a:pPr/>
              <a:t>8/21/25</a:t>
            </a:fld>
            <a:endParaRPr lang="en-US" dirty="0"/>
          </a:p>
        </p:txBody>
      </p:sp>
      <p:sp>
        <p:nvSpPr>
          <p:cNvPr id="5" name="Slide Number">
            <a:extLst>
              <a:ext uri="{FF2B5EF4-FFF2-40B4-BE49-F238E27FC236}">
                <a16:creationId xmlns:a16="http://schemas.microsoft.com/office/drawing/2014/main" id="{B05C2BE5-BF22-EF46-A621-4EB44D385B5E}"/>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341701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What is Agile?</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8/21/25</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7</a:t>
            </a:fld>
            <a:endParaRPr lang="en-US" dirty="0"/>
          </a:p>
        </p:txBody>
      </p:sp>
      <p:sp>
        <p:nvSpPr>
          <p:cNvPr id="2" name="TextBox 1">
            <a:extLst>
              <a:ext uri="{FF2B5EF4-FFF2-40B4-BE49-F238E27FC236}">
                <a16:creationId xmlns:a16="http://schemas.microsoft.com/office/drawing/2014/main" id="{20B8015D-A7C9-6645-9F76-32A4ABFDAB4F}"/>
              </a:ext>
            </a:extLst>
          </p:cNvPr>
          <p:cNvSpPr txBox="1"/>
          <p:nvPr/>
        </p:nvSpPr>
        <p:spPr>
          <a:xfrm>
            <a:off x="1489619" y="2158090"/>
            <a:ext cx="8851076" cy="2516073"/>
          </a:xfrm>
          <a:prstGeom prst="rect">
            <a:avLst/>
          </a:prstGeom>
          <a:noFill/>
        </p:spPr>
        <p:txBody>
          <a:bodyPr wrap="square" rtlCol="0">
            <a:spAutoFit/>
          </a:bodyPr>
          <a:lstStyle/>
          <a:p>
            <a:pPr algn="ctr">
              <a:lnSpc>
                <a:spcPct val="150000"/>
              </a:lnSpc>
            </a:pPr>
            <a:r>
              <a:rPr lang="en-US" sz="3600" dirty="0">
                <a:solidFill>
                  <a:srgbClr val="92D050"/>
                </a:solidFill>
              </a:rPr>
              <a:t>Agile is a method of customer-focused project management focused on incremental and iterative delivery</a:t>
            </a:r>
          </a:p>
        </p:txBody>
      </p:sp>
      <p:sp>
        <p:nvSpPr>
          <p:cNvPr id="3" name="Left Brace 2">
            <a:extLst>
              <a:ext uri="{FF2B5EF4-FFF2-40B4-BE49-F238E27FC236}">
                <a16:creationId xmlns:a16="http://schemas.microsoft.com/office/drawing/2014/main" id="{2920E1DF-D576-B246-91B7-18B287016258}"/>
              </a:ext>
            </a:extLst>
          </p:cNvPr>
          <p:cNvSpPr/>
          <p:nvPr/>
        </p:nvSpPr>
        <p:spPr>
          <a:xfrm rot="5400000">
            <a:off x="7706276" y="412808"/>
            <a:ext cx="526992" cy="37259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7E00C8F-3E8F-3C41-856C-65F01166CE47}"/>
              </a:ext>
            </a:extLst>
          </p:cNvPr>
          <p:cNvSpPr txBox="1"/>
          <p:nvPr/>
        </p:nvSpPr>
        <p:spPr>
          <a:xfrm>
            <a:off x="6247850" y="1014951"/>
            <a:ext cx="3443844" cy="923330"/>
          </a:xfrm>
          <a:custGeom>
            <a:avLst/>
            <a:gdLst>
              <a:gd name="connsiteX0" fmla="*/ 0 w 3443844"/>
              <a:gd name="connsiteY0" fmla="*/ 0 h 923330"/>
              <a:gd name="connsiteX1" fmla="*/ 654330 w 3443844"/>
              <a:gd name="connsiteY1" fmla="*/ 0 h 923330"/>
              <a:gd name="connsiteX2" fmla="*/ 1239784 w 3443844"/>
              <a:gd name="connsiteY2" fmla="*/ 0 h 923330"/>
              <a:gd name="connsiteX3" fmla="*/ 1997430 w 3443844"/>
              <a:gd name="connsiteY3" fmla="*/ 0 h 923330"/>
              <a:gd name="connsiteX4" fmla="*/ 2651760 w 3443844"/>
              <a:gd name="connsiteY4" fmla="*/ 0 h 923330"/>
              <a:gd name="connsiteX5" fmla="*/ 3443844 w 3443844"/>
              <a:gd name="connsiteY5" fmla="*/ 0 h 923330"/>
              <a:gd name="connsiteX6" fmla="*/ 3443844 w 3443844"/>
              <a:gd name="connsiteY6" fmla="*/ 480132 h 923330"/>
              <a:gd name="connsiteX7" fmla="*/ 3443844 w 3443844"/>
              <a:gd name="connsiteY7" fmla="*/ 923330 h 923330"/>
              <a:gd name="connsiteX8" fmla="*/ 2755075 w 3443844"/>
              <a:gd name="connsiteY8" fmla="*/ 923330 h 923330"/>
              <a:gd name="connsiteX9" fmla="*/ 2169622 w 3443844"/>
              <a:gd name="connsiteY9" fmla="*/ 923330 h 923330"/>
              <a:gd name="connsiteX10" fmla="*/ 1480853 w 3443844"/>
              <a:gd name="connsiteY10" fmla="*/ 923330 h 923330"/>
              <a:gd name="connsiteX11" fmla="*/ 792084 w 3443844"/>
              <a:gd name="connsiteY11" fmla="*/ 923330 h 923330"/>
              <a:gd name="connsiteX12" fmla="*/ 0 w 3443844"/>
              <a:gd name="connsiteY12" fmla="*/ 923330 h 923330"/>
              <a:gd name="connsiteX13" fmla="*/ 0 w 3443844"/>
              <a:gd name="connsiteY13" fmla="*/ 443198 h 923330"/>
              <a:gd name="connsiteX14" fmla="*/ 0 w 3443844"/>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3844" h="923330" extrusionOk="0">
                <a:moveTo>
                  <a:pt x="0" y="0"/>
                </a:moveTo>
                <a:cubicBezTo>
                  <a:pt x="196711" y="-14763"/>
                  <a:pt x="375977" y="-11991"/>
                  <a:pt x="654330" y="0"/>
                </a:cubicBezTo>
                <a:cubicBezTo>
                  <a:pt x="932683" y="11991"/>
                  <a:pt x="998267" y="17756"/>
                  <a:pt x="1239784" y="0"/>
                </a:cubicBezTo>
                <a:cubicBezTo>
                  <a:pt x="1481301" y="-17756"/>
                  <a:pt x="1730824" y="-13423"/>
                  <a:pt x="1997430" y="0"/>
                </a:cubicBezTo>
                <a:cubicBezTo>
                  <a:pt x="2264036" y="13423"/>
                  <a:pt x="2465696" y="-8483"/>
                  <a:pt x="2651760" y="0"/>
                </a:cubicBezTo>
                <a:cubicBezTo>
                  <a:pt x="2837824" y="8483"/>
                  <a:pt x="3107914" y="22742"/>
                  <a:pt x="3443844" y="0"/>
                </a:cubicBezTo>
                <a:cubicBezTo>
                  <a:pt x="3421503" y="162923"/>
                  <a:pt x="3462410" y="370604"/>
                  <a:pt x="3443844" y="480132"/>
                </a:cubicBezTo>
                <a:cubicBezTo>
                  <a:pt x="3425278" y="589660"/>
                  <a:pt x="3430285" y="809124"/>
                  <a:pt x="3443844" y="923330"/>
                </a:cubicBezTo>
                <a:cubicBezTo>
                  <a:pt x="3130135" y="892137"/>
                  <a:pt x="3001939" y="955092"/>
                  <a:pt x="2755075" y="923330"/>
                </a:cubicBezTo>
                <a:cubicBezTo>
                  <a:pt x="2508211" y="891568"/>
                  <a:pt x="2412832" y="933031"/>
                  <a:pt x="2169622" y="923330"/>
                </a:cubicBezTo>
                <a:cubicBezTo>
                  <a:pt x="1926412" y="913629"/>
                  <a:pt x="1623392" y="929308"/>
                  <a:pt x="1480853" y="923330"/>
                </a:cubicBezTo>
                <a:cubicBezTo>
                  <a:pt x="1338314" y="917352"/>
                  <a:pt x="940160" y="894377"/>
                  <a:pt x="792084" y="923330"/>
                </a:cubicBezTo>
                <a:cubicBezTo>
                  <a:pt x="644008" y="952283"/>
                  <a:pt x="268064" y="958337"/>
                  <a:pt x="0" y="923330"/>
                </a:cubicBezTo>
                <a:cubicBezTo>
                  <a:pt x="-7219" y="714129"/>
                  <a:pt x="11942" y="562566"/>
                  <a:pt x="0" y="443198"/>
                </a:cubicBezTo>
                <a:cubicBezTo>
                  <a:pt x="-11942" y="323830"/>
                  <a:pt x="-11" y="89593"/>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solidFill>
                  <a:srgbClr val="002060"/>
                </a:solidFill>
              </a:rPr>
              <a:t>Customer is actively involved in planning and prioritizing work and provides frequent feedback</a:t>
            </a:r>
          </a:p>
        </p:txBody>
      </p:sp>
      <p:sp>
        <p:nvSpPr>
          <p:cNvPr id="8" name="Left Brace 7">
            <a:extLst>
              <a:ext uri="{FF2B5EF4-FFF2-40B4-BE49-F238E27FC236}">
                <a16:creationId xmlns:a16="http://schemas.microsoft.com/office/drawing/2014/main" id="{A3065B6C-BB89-3C49-82DA-AD452B0077C9}"/>
              </a:ext>
            </a:extLst>
          </p:cNvPr>
          <p:cNvSpPr/>
          <p:nvPr/>
        </p:nvSpPr>
        <p:spPr>
          <a:xfrm>
            <a:off x="2434442" y="3252103"/>
            <a:ext cx="201880" cy="5195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B22E09C6-5DEF-B342-91CB-7A10EE1D28A3}"/>
              </a:ext>
            </a:extLst>
          </p:cNvPr>
          <p:cNvSpPr/>
          <p:nvPr/>
        </p:nvSpPr>
        <p:spPr>
          <a:xfrm>
            <a:off x="6767154" y="3252103"/>
            <a:ext cx="201880" cy="5195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17118B5F-FE0E-C242-B809-9DDA0699FC7F}"/>
              </a:ext>
            </a:extLst>
          </p:cNvPr>
          <p:cNvSpPr txBox="1"/>
          <p:nvPr/>
        </p:nvSpPr>
        <p:spPr>
          <a:xfrm>
            <a:off x="628383" y="3188709"/>
            <a:ext cx="1722471" cy="646331"/>
          </a:xfrm>
          <a:custGeom>
            <a:avLst/>
            <a:gdLst>
              <a:gd name="connsiteX0" fmla="*/ 0 w 1722471"/>
              <a:gd name="connsiteY0" fmla="*/ 0 h 646331"/>
              <a:gd name="connsiteX1" fmla="*/ 556932 w 1722471"/>
              <a:gd name="connsiteY1" fmla="*/ 0 h 646331"/>
              <a:gd name="connsiteX2" fmla="*/ 1079415 w 1722471"/>
              <a:gd name="connsiteY2" fmla="*/ 0 h 646331"/>
              <a:gd name="connsiteX3" fmla="*/ 1722471 w 1722471"/>
              <a:gd name="connsiteY3" fmla="*/ 0 h 646331"/>
              <a:gd name="connsiteX4" fmla="*/ 1722471 w 1722471"/>
              <a:gd name="connsiteY4" fmla="*/ 646331 h 646331"/>
              <a:gd name="connsiteX5" fmla="*/ 1182763 w 1722471"/>
              <a:gd name="connsiteY5" fmla="*/ 646331 h 646331"/>
              <a:gd name="connsiteX6" fmla="*/ 574157 w 1722471"/>
              <a:gd name="connsiteY6" fmla="*/ 646331 h 646331"/>
              <a:gd name="connsiteX7" fmla="*/ 0 w 1722471"/>
              <a:gd name="connsiteY7" fmla="*/ 646331 h 646331"/>
              <a:gd name="connsiteX8" fmla="*/ 0 w 172247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471" h="646331" extrusionOk="0">
                <a:moveTo>
                  <a:pt x="0" y="0"/>
                </a:moveTo>
                <a:cubicBezTo>
                  <a:pt x="269191" y="19801"/>
                  <a:pt x="281786" y="-23222"/>
                  <a:pt x="556932" y="0"/>
                </a:cubicBezTo>
                <a:cubicBezTo>
                  <a:pt x="832078" y="23222"/>
                  <a:pt x="930439" y="-11521"/>
                  <a:pt x="1079415" y="0"/>
                </a:cubicBezTo>
                <a:cubicBezTo>
                  <a:pt x="1228391" y="11521"/>
                  <a:pt x="1506518" y="-21578"/>
                  <a:pt x="1722471" y="0"/>
                </a:cubicBezTo>
                <a:cubicBezTo>
                  <a:pt x="1729436" y="174446"/>
                  <a:pt x="1709514" y="454538"/>
                  <a:pt x="1722471" y="646331"/>
                </a:cubicBezTo>
                <a:cubicBezTo>
                  <a:pt x="1471607" y="671954"/>
                  <a:pt x="1291698" y="622115"/>
                  <a:pt x="1182763" y="646331"/>
                </a:cubicBezTo>
                <a:cubicBezTo>
                  <a:pt x="1073828" y="670547"/>
                  <a:pt x="699992" y="662443"/>
                  <a:pt x="574157" y="646331"/>
                </a:cubicBezTo>
                <a:cubicBezTo>
                  <a:pt x="448322" y="630219"/>
                  <a:pt x="214437" y="621099"/>
                  <a:pt x="0" y="646331"/>
                </a:cubicBezTo>
                <a:cubicBezTo>
                  <a:pt x="-31026" y="499526"/>
                  <a:pt x="22584" y="204044"/>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dirty="0">
                <a:solidFill>
                  <a:srgbClr val="002060"/>
                </a:solidFill>
              </a:rPr>
              <a:t>How teams complete work</a:t>
            </a:r>
          </a:p>
        </p:txBody>
      </p:sp>
      <p:sp>
        <p:nvSpPr>
          <p:cNvPr id="10" name="Right Brace 9">
            <a:extLst>
              <a:ext uri="{FF2B5EF4-FFF2-40B4-BE49-F238E27FC236}">
                <a16:creationId xmlns:a16="http://schemas.microsoft.com/office/drawing/2014/main" id="{6718B5A9-AC79-5D43-B35C-3EC7096E1081}"/>
              </a:ext>
            </a:extLst>
          </p:cNvPr>
          <p:cNvSpPr/>
          <p:nvPr/>
        </p:nvSpPr>
        <p:spPr>
          <a:xfrm rot="5400000">
            <a:off x="5649335" y="1296152"/>
            <a:ext cx="480953" cy="66966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C5C9765-0227-684E-B7B5-0A615FA47296}"/>
              </a:ext>
            </a:extLst>
          </p:cNvPr>
          <p:cNvSpPr txBox="1"/>
          <p:nvPr/>
        </p:nvSpPr>
        <p:spPr>
          <a:xfrm>
            <a:off x="3906130" y="5036334"/>
            <a:ext cx="3829794" cy="923330"/>
          </a:xfrm>
          <a:custGeom>
            <a:avLst/>
            <a:gdLst>
              <a:gd name="connsiteX0" fmla="*/ 0 w 3829794"/>
              <a:gd name="connsiteY0" fmla="*/ 0 h 923330"/>
              <a:gd name="connsiteX1" fmla="*/ 600001 w 3829794"/>
              <a:gd name="connsiteY1" fmla="*/ 0 h 923330"/>
              <a:gd name="connsiteX2" fmla="*/ 1123406 w 3829794"/>
              <a:gd name="connsiteY2" fmla="*/ 0 h 923330"/>
              <a:gd name="connsiteX3" fmla="*/ 1838301 w 3829794"/>
              <a:gd name="connsiteY3" fmla="*/ 0 h 923330"/>
              <a:gd name="connsiteX4" fmla="*/ 2438302 w 3829794"/>
              <a:gd name="connsiteY4" fmla="*/ 0 h 923330"/>
              <a:gd name="connsiteX5" fmla="*/ 3038303 w 3829794"/>
              <a:gd name="connsiteY5" fmla="*/ 0 h 923330"/>
              <a:gd name="connsiteX6" fmla="*/ 3829794 w 3829794"/>
              <a:gd name="connsiteY6" fmla="*/ 0 h 923330"/>
              <a:gd name="connsiteX7" fmla="*/ 3829794 w 3829794"/>
              <a:gd name="connsiteY7" fmla="*/ 443198 h 923330"/>
              <a:gd name="connsiteX8" fmla="*/ 3829794 w 3829794"/>
              <a:gd name="connsiteY8" fmla="*/ 923330 h 923330"/>
              <a:gd name="connsiteX9" fmla="*/ 3268091 w 3829794"/>
              <a:gd name="connsiteY9" fmla="*/ 923330 h 923330"/>
              <a:gd name="connsiteX10" fmla="*/ 2629792 w 3829794"/>
              <a:gd name="connsiteY10" fmla="*/ 923330 h 923330"/>
              <a:gd name="connsiteX11" fmla="*/ 1991493 w 3829794"/>
              <a:gd name="connsiteY11" fmla="*/ 923330 h 923330"/>
              <a:gd name="connsiteX12" fmla="*/ 1391492 w 3829794"/>
              <a:gd name="connsiteY12" fmla="*/ 923330 h 923330"/>
              <a:gd name="connsiteX13" fmla="*/ 676597 w 3829794"/>
              <a:gd name="connsiteY13" fmla="*/ 923330 h 923330"/>
              <a:gd name="connsiteX14" fmla="*/ 0 w 3829794"/>
              <a:gd name="connsiteY14" fmla="*/ 923330 h 923330"/>
              <a:gd name="connsiteX15" fmla="*/ 0 w 3829794"/>
              <a:gd name="connsiteY15" fmla="*/ 480132 h 923330"/>
              <a:gd name="connsiteX16" fmla="*/ 0 w 3829794"/>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794" h="923330" extrusionOk="0">
                <a:moveTo>
                  <a:pt x="0" y="0"/>
                </a:moveTo>
                <a:cubicBezTo>
                  <a:pt x="279635" y="16722"/>
                  <a:pt x="434326" y="19062"/>
                  <a:pt x="600001" y="0"/>
                </a:cubicBezTo>
                <a:cubicBezTo>
                  <a:pt x="765676" y="-19062"/>
                  <a:pt x="978607" y="-10362"/>
                  <a:pt x="1123406" y="0"/>
                </a:cubicBezTo>
                <a:cubicBezTo>
                  <a:pt x="1268206" y="10362"/>
                  <a:pt x="1527432" y="31300"/>
                  <a:pt x="1838301" y="0"/>
                </a:cubicBezTo>
                <a:cubicBezTo>
                  <a:pt x="2149170" y="-31300"/>
                  <a:pt x="2310935" y="-20205"/>
                  <a:pt x="2438302" y="0"/>
                </a:cubicBezTo>
                <a:cubicBezTo>
                  <a:pt x="2565669" y="20205"/>
                  <a:pt x="2788446" y="-17424"/>
                  <a:pt x="3038303" y="0"/>
                </a:cubicBezTo>
                <a:cubicBezTo>
                  <a:pt x="3288160" y="17424"/>
                  <a:pt x="3532490" y="27855"/>
                  <a:pt x="3829794" y="0"/>
                </a:cubicBezTo>
                <a:cubicBezTo>
                  <a:pt x="3828239" y="188300"/>
                  <a:pt x="3816235" y="328992"/>
                  <a:pt x="3829794" y="443198"/>
                </a:cubicBezTo>
                <a:cubicBezTo>
                  <a:pt x="3843353" y="557404"/>
                  <a:pt x="3821922" y="805706"/>
                  <a:pt x="3829794" y="923330"/>
                </a:cubicBezTo>
                <a:cubicBezTo>
                  <a:pt x="3575824" y="938923"/>
                  <a:pt x="3418898" y="930212"/>
                  <a:pt x="3268091" y="923330"/>
                </a:cubicBezTo>
                <a:cubicBezTo>
                  <a:pt x="3117284" y="916448"/>
                  <a:pt x="2844708" y="927741"/>
                  <a:pt x="2629792" y="923330"/>
                </a:cubicBezTo>
                <a:cubicBezTo>
                  <a:pt x="2414876" y="918919"/>
                  <a:pt x="2186819" y="905277"/>
                  <a:pt x="1991493" y="923330"/>
                </a:cubicBezTo>
                <a:cubicBezTo>
                  <a:pt x="1796167" y="941383"/>
                  <a:pt x="1521017" y="908857"/>
                  <a:pt x="1391492" y="923330"/>
                </a:cubicBezTo>
                <a:cubicBezTo>
                  <a:pt x="1261967" y="937803"/>
                  <a:pt x="885003" y="906859"/>
                  <a:pt x="676597" y="923330"/>
                </a:cubicBezTo>
                <a:cubicBezTo>
                  <a:pt x="468192" y="939801"/>
                  <a:pt x="210487" y="949008"/>
                  <a:pt x="0" y="923330"/>
                </a:cubicBezTo>
                <a:cubicBezTo>
                  <a:pt x="-7505" y="782128"/>
                  <a:pt x="19999" y="625898"/>
                  <a:pt x="0" y="480132"/>
                </a:cubicBezTo>
                <a:cubicBezTo>
                  <a:pt x="-19999" y="334366"/>
                  <a:pt x="-20823" y="124121"/>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dirty="0">
                <a:solidFill>
                  <a:srgbClr val="002060"/>
                </a:solidFill>
              </a:rPr>
              <a:t>Instead of just delivering a final product all at once there is a regular cadence of feature delivery</a:t>
            </a:r>
          </a:p>
        </p:txBody>
      </p:sp>
    </p:spTree>
    <p:extLst>
      <p:ext uri="{BB962C8B-B14F-4D97-AF65-F5344CB8AC3E}">
        <p14:creationId xmlns:p14="http://schemas.microsoft.com/office/powerpoint/2010/main" val="280979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Roles in Agile</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8/21/25</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8</a:t>
            </a:fld>
            <a:endParaRPr lang="en-US" dirty="0"/>
          </a:p>
        </p:txBody>
      </p:sp>
      <p:sp>
        <p:nvSpPr>
          <p:cNvPr id="11" name="TextBox 10">
            <a:extLst>
              <a:ext uri="{FF2B5EF4-FFF2-40B4-BE49-F238E27FC236}">
                <a16:creationId xmlns:a16="http://schemas.microsoft.com/office/drawing/2014/main" id="{DA24A541-A57E-E540-AC2F-6ADC5E74D05B}"/>
              </a:ext>
            </a:extLst>
          </p:cNvPr>
          <p:cNvSpPr txBox="1"/>
          <p:nvPr/>
        </p:nvSpPr>
        <p:spPr>
          <a:xfrm>
            <a:off x="1126042" y="3063006"/>
            <a:ext cx="3031341" cy="2031325"/>
          </a:xfrm>
          <a:prstGeom prst="rect">
            <a:avLst/>
          </a:prstGeom>
          <a:noFill/>
        </p:spPr>
        <p:txBody>
          <a:bodyPr wrap="square" rtlCol="0">
            <a:spAutoFit/>
          </a:bodyPr>
          <a:lstStyle/>
          <a:p>
            <a:r>
              <a:rPr lang="en-US" dirty="0"/>
              <a:t>Product owner:</a:t>
            </a:r>
          </a:p>
          <a:p>
            <a:pPr marL="285750" indent="-285750">
              <a:buFont typeface="Arial" panose="020B0604020202020204" pitchFamily="34" charset="0"/>
              <a:buChar char="•"/>
            </a:pPr>
            <a:r>
              <a:rPr lang="en-US" dirty="0"/>
              <a:t>Represents the customer</a:t>
            </a:r>
          </a:p>
          <a:p>
            <a:pPr marL="285750" indent="-285750">
              <a:buFont typeface="Arial" panose="020B0604020202020204" pitchFamily="34" charset="0"/>
              <a:buChar char="•"/>
            </a:pPr>
            <a:r>
              <a:rPr lang="en-US" dirty="0"/>
              <a:t>Develops and prioritizes user stories (features the customer wants in the product)</a:t>
            </a:r>
          </a:p>
          <a:p>
            <a:pPr marL="285750" indent="-285750">
              <a:buFont typeface="Arial" panose="020B0604020202020204" pitchFamily="34" charset="0"/>
              <a:buChar char="•"/>
            </a:pPr>
            <a:r>
              <a:rPr lang="en-US" dirty="0"/>
              <a:t>Accepts and rejects work</a:t>
            </a:r>
          </a:p>
        </p:txBody>
      </p:sp>
      <p:pic>
        <p:nvPicPr>
          <p:cNvPr id="3" name="Graphic 2" descr="User with solid fill">
            <a:extLst>
              <a:ext uri="{FF2B5EF4-FFF2-40B4-BE49-F238E27FC236}">
                <a16:creationId xmlns:a16="http://schemas.microsoft.com/office/drawing/2014/main" id="{A0CB1A0D-7640-4448-8855-1F8B750F4F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5319" y="2017148"/>
            <a:ext cx="914400" cy="914400"/>
          </a:xfrm>
          <a:prstGeom prst="rect">
            <a:avLst/>
          </a:prstGeom>
        </p:spPr>
      </p:pic>
      <p:grpSp>
        <p:nvGrpSpPr>
          <p:cNvPr id="17" name="Group 16">
            <a:extLst>
              <a:ext uri="{FF2B5EF4-FFF2-40B4-BE49-F238E27FC236}">
                <a16:creationId xmlns:a16="http://schemas.microsoft.com/office/drawing/2014/main" id="{BC52A336-AD0A-0947-8663-84A4C66BA87A}"/>
              </a:ext>
            </a:extLst>
          </p:cNvPr>
          <p:cNvGrpSpPr/>
          <p:nvPr/>
        </p:nvGrpSpPr>
        <p:grpSpPr>
          <a:xfrm>
            <a:off x="8281025" y="1974099"/>
            <a:ext cx="2601051" cy="957449"/>
            <a:chOff x="7093164" y="2471551"/>
            <a:chExt cx="2601051" cy="957449"/>
          </a:xfrm>
        </p:grpSpPr>
        <p:pic>
          <p:nvPicPr>
            <p:cNvPr id="8" name="Graphic 7" descr="Programmer female with solid fill">
              <a:extLst>
                <a:ext uri="{FF2B5EF4-FFF2-40B4-BE49-F238E27FC236}">
                  <a16:creationId xmlns:a16="http://schemas.microsoft.com/office/drawing/2014/main" id="{EB32F9CA-6423-F240-B113-4C37F45800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7598" y="2471551"/>
              <a:ext cx="914400" cy="914400"/>
            </a:xfrm>
            <a:prstGeom prst="rect">
              <a:avLst/>
            </a:prstGeom>
          </p:spPr>
        </p:pic>
        <p:grpSp>
          <p:nvGrpSpPr>
            <p:cNvPr id="16" name="Group 15">
              <a:extLst>
                <a:ext uri="{FF2B5EF4-FFF2-40B4-BE49-F238E27FC236}">
                  <a16:creationId xmlns:a16="http://schemas.microsoft.com/office/drawing/2014/main" id="{5DB14112-9768-1642-A0C5-F203C962287B}"/>
                </a:ext>
              </a:extLst>
            </p:cNvPr>
            <p:cNvGrpSpPr/>
            <p:nvPr/>
          </p:nvGrpSpPr>
          <p:grpSpPr>
            <a:xfrm>
              <a:off x="7093164" y="2471551"/>
              <a:ext cx="2601051" cy="957449"/>
              <a:chOff x="7093164" y="1518162"/>
              <a:chExt cx="2601051" cy="957449"/>
            </a:xfrm>
          </p:grpSpPr>
          <p:pic>
            <p:nvPicPr>
              <p:cNvPr id="10" name="Graphic 9" descr="Programmer female outline">
                <a:extLst>
                  <a:ext uri="{FF2B5EF4-FFF2-40B4-BE49-F238E27FC236}">
                    <a16:creationId xmlns:a16="http://schemas.microsoft.com/office/drawing/2014/main" id="{34A93575-8AC5-5048-8433-94101A8E22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5381" y="1549027"/>
                <a:ext cx="914400" cy="914400"/>
              </a:xfrm>
              <a:prstGeom prst="rect">
                <a:avLst/>
              </a:prstGeom>
            </p:spPr>
          </p:pic>
          <p:pic>
            <p:nvPicPr>
              <p:cNvPr id="13" name="Graphic 12" descr="Programmer male with solid fill">
                <a:extLst>
                  <a:ext uri="{FF2B5EF4-FFF2-40B4-BE49-F238E27FC236}">
                    <a16:creationId xmlns:a16="http://schemas.microsoft.com/office/drawing/2014/main" id="{6BDF7489-D3A3-1A47-9945-79CA5F07C3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3164" y="1518162"/>
                <a:ext cx="914400" cy="914400"/>
              </a:xfrm>
              <a:prstGeom prst="rect">
                <a:avLst/>
              </a:prstGeom>
            </p:spPr>
          </p:pic>
          <p:pic>
            <p:nvPicPr>
              <p:cNvPr id="15" name="Graphic 14" descr="Programmer male outline">
                <a:extLst>
                  <a:ext uri="{FF2B5EF4-FFF2-40B4-BE49-F238E27FC236}">
                    <a16:creationId xmlns:a16="http://schemas.microsoft.com/office/drawing/2014/main" id="{2BDC0EAE-653B-0D4C-8907-0977EF4427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9815" y="1561211"/>
                <a:ext cx="914400" cy="914400"/>
              </a:xfrm>
              <a:prstGeom prst="rect">
                <a:avLst/>
              </a:prstGeom>
            </p:spPr>
          </p:pic>
        </p:grpSp>
      </p:grpSp>
      <p:sp>
        <p:nvSpPr>
          <p:cNvPr id="18" name="TextBox 17">
            <a:extLst>
              <a:ext uri="{FF2B5EF4-FFF2-40B4-BE49-F238E27FC236}">
                <a16:creationId xmlns:a16="http://schemas.microsoft.com/office/drawing/2014/main" id="{D0EAE3D6-9A9A-F24B-A2E7-90A1774B3C60}"/>
              </a:ext>
            </a:extLst>
          </p:cNvPr>
          <p:cNvSpPr txBox="1"/>
          <p:nvPr/>
        </p:nvSpPr>
        <p:spPr>
          <a:xfrm>
            <a:off x="7943894" y="3063006"/>
            <a:ext cx="3167896" cy="1754326"/>
          </a:xfrm>
          <a:prstGeom prst="rect">
            <a:avLst/>
          </a:prstGeom>
          <a:noFill/>
        </p:spPr>
        <p:txBody>
          <a:bodyPr wrap="square" rtlCol="0">
            <a:spAutoFit/>
          </a:bodyPr>
          <a:lstStyle/>
          <a:p>
            <a:r>
              <a:rPr lang="en-US" dirty="0"/>
              <a:t>Developers:</a:t>
            </a:r>
          </a:p>
          <a:p>
            <a:pPr marL="285750" indent="-285750">
              <a:buFont typeface="Arial" panose="020B0604020202020204" pitchFamily="34" charset="0"/>
              <a:buChar char="•"/>
            </a:pPr>
            <a:r>
              <a:rPr lang="en-US" dirty="0"/>
              <a:t>Responsible for delivering features</a:t>
            </a:r>
          </a:p>
          <a:p>
            <a:pPr marL="285750" indent="-285750">
              <a:buFont typeface="Arial" panose="020B0604020202020204" pitchFamily="34" charset="0"/>
              <a:buChar char="•"/>
            </a:pPr>
            <a:r>
              <a:rPr lang="en-US" dirty="0"/>
              <a:t>Work cross-functionally with other members of the development team</a:t>
            </a:r>
          </a:p>
        </p:txBody>
      </p:sp>
      <p:pic>
        <p:nvPicPr>
          <p:cNvPr id="20" name="Graphic 19" descr="Captain male with solid fill">
            <a:extLst>
              <a:ext uri="{FF2B5EF4-FFF2-40B4-BE49-F238E27FC236}">
                <a16:creationId xmlns:a16="http://schemas.microsoft.com/office/drawing/2014/main" id="{31019803-FDAF-5145-8678-3009577E70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2323" y="1974099"/>
            <a:ext cx="914400" cy="914400"/>
          </a:xfrm>
          <a:prstGeom prst="rect">
            <a:avLst/>
          </a:prstGeom>
        </p:spPr>
      </p:pic>
      <p:sp>
        <p:nvSpPr>
          <p:cNvPr id="21" name="TextBox 20">
            <a:extLst>
              <a:ext uri="{FF2B5EF4-FFF2-40B4-BE49-F238E27FC236}">
                <a16:creationId xmlns:a16="http://schemas.microsoft.com/office/drawing/2014/main" id="{E53E5738-AC76-E24C-95DD-D8A2459B7993}"/>
              </a:ext>
            </a:extLst>
          </p:cNvPr>
          <p:cNvSpPr txBox="1"/>
          <p:nvPr/>
        </p:nvSpPr>
        <p:spPr>
          <a:xfrm>
            <a:off x="4591102" y="3063006"/>
            <a:ext cx="3031341" cy="2031325"/>
          </a:xfrm>
          <a:prstGeom prst="rect">
            <a:avLst/>
          </a:prstGeom>
          <a:noFill/>
        </p:spPr>
        <p:txBody>
          <a:bodyPr wrap="square" rtlCol="0">
            <a:spAutoFit/>
          </a:bodyPr>
          <a:lstStyle/>
          <a:p>
            <a:r>
              <a:rPr lang="en-US" dirty="0"/>
              <a:t>Scrum Master:</a:t>
            </a:r>
          </a:p>
          <a:p>
            <a:pPr marL="285750" indent="-285750">
              <a:buFont typeface="Arial" panose="020B0604020202020204" pitchFamily="34" charset="0"/>
              <a:buChar char="•"/>
            </a:pPr>
            <a:r>
              <a:rPr lang="en-US" dirty="0"/>
              <a:t>Organizes work on the development team</a:t>
            </a:r>
          </a:p>
          <a:p>
            <a:pPr marL="285750" indent="-285750">
              <a:buFont typeface="Arial" panose="020B0604020202020204" pitchFamily="34" charset="0"/>
              <a:buChar char="•"/>
            </a:pPr>
            <a:r>
              <a:rPr lang="en-US" dirty="0"/>
              <a:t>Ensures communication between roles</a:t>
            </a:r>
          </a:p>
          <a:p>
            <a:pPr marL="285750" indent="-285750">
              <a:buFont typeface="Arial" panose="020B0604020202020204" pitchFamily="34" charset="0"/>
              <a:buChar char="•"/>
            </a:pPr>
            <a:r>
              <a:rPr lang="en-US" dirty="0"/>
              <a:t>Removes bureaucratic barriers</a:t>
            </a:r>
          </a:p>
        </p:txBody>
      </p:sp>
    </p:spTree>
    <p:extLst>
      <p:ext uri="{BB962C8B-B14F-4D97-AF65-F5344CB8AC3E}">
        <p14:creationId xmlns:p14="http://schemas.microsoft.com/office/powerpoint/2010/main" val="664078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3D8CC3-AEE7-3B4D-A81B-7AA993B18E10}"/>
              </a:ext>
            </a:extLst>
          </p:cNvPr>
          <p:cNvSpPr>
            <a:spLocks noGrp="1"/>
          </p:cNvSpPr>
          <p:nvPr>
            <p:ph type="ctrTitle"/>
          </p:nvPr>
        </p:nvSpPr>
        <p:spPr/>
        <p:txBody>
          <a:bodyPr/>
          <a:lstStyle/>
          <a:p>
            <a:r>
              <a:rPr lang="en-US" dirty="0"/>
              <a:t>Sprint Cycles</a:t>
            </a:r>
          </a:p>
        </p:txBody>
      </p:sp>
      <p:sp>
        <p:nvSpPr>
          <p:cNvPr id="4" name="Date Placeholder 3">
            <a:extLst>
              <a:ext uri="{FF2B5EF4-FFF2-40B4-BE49-F238E27FC236}">
                <a16:creationId xmlns:a16="http://schemas.microsoft.com/office/drawing/2014/main" id="{C4CC5C35-1F79-514F-A8FA-39CD684FF17E}"/>
              </a:ext>
            </a:extLst>
          </p:cNvPr>
          <p:cNvSpPr>
            <a:spLocks noGrp="1"/>
          </p:cNvSpPr>
          <p:nvPr>
            <p:ph type="dt" sz="half" idx="2"/>
          </p:nvPr>
        </p:nvSpPr>
        <p:spPr/>
        <p:txBody>
          <a:bodyPr/>
          <a:lstStyle/>
          <a:p>
            <a:fld id="{049DC8E1-D369-0F48-9062-BB068AFD07CE}" type="datetime1">
              <a:rPr lang="en-US" smtClean="0"/>
              <a:pPr/>
              <a:t>8/21/25</a:t>
            </a:fld>
            <a:endParaRPr lang="en-US" dirty="0"/>
          </a:p>
        </p:txBody>
      </p:sp>
      <p:sp>
        <p:nvSpPr>
          <p:cNvPr id="5" name="Slide Number Placeholder 4">
            <a:extLst>
              <a:ext uri="{FF2B5EF4-FFF2-40B4-BE49-F238E27FC236}">
                <a16:creationId xmlns:a16="http://schemas.microsoft.com/office/drawing/2014/main" id="{B99A996E-810D-5A4B-B99F-EE6DF6EC35D6}"/>
              </a:ext>
            </a:extLst>
          </p:cNvPr>
          <p:cNvSpPr>
            <a:spLocks noGrp="1"/>
          </p:cNvSpPr>
          <p:nvPr>
            <p:ph type="sldNum" sz="quarter" idx="4"/>
          </p:nvPr>
        </p:nvSpPr>
        <p:spPr/>
        <p:txBody>
          <a:bodyPr/>
          <a:lstStyle/>
          <a:p>
            <a:fld id="{8A7A6979-0714-4377-B894-6BE4C2D6E202}" type="slidenum">
              <a:rPr lang="en-US" smtClean="0"/>
              <a:pPr/>
              <a:t>9</a:t>
            </a:fld>
            <a:endParaRPr lang="en-US" dirty="0"/>
          </a:p>
        </p:txBody>
      </p:sp>
      <p:sp>
        <p:nvSpPr>
          <p:cNvPr id="11" name="TextBox 10">
            <a:extLst>
              <a:ext uri="{FF2B5EF4-FFF2-40B4-BE49-F238E27FC236}">
                <a16:creationId xmlns:a16="http://schemas.microsoft.com/office/drawing/2014/main" id="{DA24A541-A57E-E540-AC2F-6ADC5E74D05B}"/>
              </a:ext>
            </a:extLst>
          </p:cNvPr>
          <p:cNvSpPr txBox="1"/>
          <p:nvPr/>
        </p:nvSpPr>
        <p:spPr>
          <a:xfrm>
            <a:off x="811480" y="4980476"/>
            <a:ext cx="10569039" cy="923330"/>
          </a:xfrm>
          <a:prstGeom prst="rect">
            <a:avLst/>
          </a:prstGeom>
          <a:noFill/>
        </p:spPr>
        <p:txBody>
          <a:bodyPr wrap="square" rtlCol="0">
            <a:spAutoFit/>
          </a:bodyPr>
          <a:lstStyle/>
          <a:p>
            <a:endParaRPr lang="en-US" dirty="0"/>
          </a:p>
          <a:p>
            <a:r>
              <a:rPr lang="en-US" dirty="0"/>
              <a:t>* All Data Mine Corporate Partner projects will utilize an Agile framework this year; grades will be primarily based on your performance during sprints </a:t>
            </a:r>
          </a:p>
        </p:txBody>
      </p:sp>
      <p:graphicFrame>
        <p:nvGraphicFramePr>
          <p:cNvPr id="14" name="Diagram 13">
            <a:extLst>
              <a:ext uri="{FF2B5EF4-FFF2-40B4-BE49-F238E27FC236}">
                <a16:creationId xmlns:a16="http://schemas.microsoft.com/office/drawing/2014/main" id="{EBC504ED-90E0-7E4F-A01B-806B3DEADAFC}"/>
              </a:ext>
            </a:extLst>
          </p:cNvPr>
          <p:cNvGraphicFramePr/>
          <p:nvPr>
            <p:extLst>
              <p:ext uri="{D42A27DB-BD31-4B8C-83A1-F6EECF244321}">
                <p14:modId xmlns:p14="http://schemas.microsoft.com/office/powerpoint/2010/main" val="2975200694"/>
              </p:ext>
            </p:extLst>
          </p:nvPr>
        </p:nvGraphicFramePr>
        <p:xfrm>
          <a:off x="811480" y="485139"/>
          <a:ext cx="1071264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134996"/>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E-Template_Gold_StandardScreen" id="{734A2872-EFDC-7545-8F60-D0C83ACC891D}" vid="{DA23825E-620D-D541-B6FB-A9133ED5057F}"/>
    </a:ext>
  </a:extLst>
</a:theme>
</file>

<file path=docProps/app.xml><?xml version="1.0" encoding="utf-8"?>
<Properties xmlns="http://schemas.openxmlformats.org/officeDocument/2006/extended-properties" xmlns:vt="http://schemas.openxmlformats.org/officeDocument/2006/docPropsVTypes">
  <Template>Purdue1</Template>
  <TotalTime>4447</TotalTime>
  <Words>939</Words>
  <Application>Microsoft Macintosh PowerPoint</Application>
  <PresentationFormat>Widescreen</PresentationFormat>
  <Paragraphs>116</Paragraphs>
  <Slides>15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Franklin Gothic Medium Cond</vt:lpstr>
      <vt:lpstr>Acumin Pro Semibold</vt:lpstr>
      <vt:lpstr>United Sans Reg Medium</vt:lpstr>
      <vt:lpstr>Acumin Pro ExtraCondensed Smbd</vt:lpstr>
      <vt:lpstr>Acumin Pro ExtraCondensed</vt:lpstr>
      <vt:lpstr>Wingdings</vt:lpstr>
      <vt:lpstr>Acumin Pro</vt:lpstr>
      <vt:lpstr>United Sans Cd Md</vt:lpstr>
      <vt:lpstr>Acumin Pro SemiCondensed</vt:lpstr>
      <vt:lpstr>Acumin Pro Medium</vt:lpstr>
      <vt:lpstr>Arial</vt:lpstr>
      <vt:lpstr>Purdue1</vt:lpstr>
      <vt:lpstr>Welcome to The Data Mine!</vt:lpstr>
      <vt:lpstr>Week 1 Lab Schedule</vt:lpstr>
      <vt:lpstr>Introductions and project information</vt:lpstr>
      <vt:lpstr>NDA and IP Agreements</vt:lpstr>
      <vt:lpstr>NDA and IP Agreements</vt:lpstr>
      <vt:lpstr>Agile crash course</vt:lpstr>
      <vt:lpstr>What is Agile?</vt:lpstr>
      <vt:lpstr>Roles in Agile</vt:lpstr>
      <vt:lpstr>Sprint Cycles</vt:lpstr>
      <vt:lpstr>Agile Basics</vt:lpstr>
      <vt:lpstr>Lego agile activity</vt:lpstr>
      <vt:lpstr>Task: Design and build one of the following…..</vt:lpstr>
      <vt:lpstr>Instructions</vt:lpstr>
      <vt:lpstr>Sprint Timeline</vt:lpstr>
      <vt:lpstr>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Ann Betz</dc:creator>
  <cp:lastModifiedBy>Nicholas Christian Lenfestey</cp:lastModifiedBy>
  <cp:revision>8</cp:revision>
  <dcterms:created xsi:type="dcterms:W3CDTF">2020-09-30T18:58:52Z</dcterms:created>
  <dcterms:modified xsi:type="dcterms:W3CDTF">2025-08-21T19:14:45Z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2023-08-15T16:45:07Z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76f47780-7f73-4aa2-b74f-b5af55801a56</vt:lpwstr>
  </property>
  <property fmtid="{D5CDD505-2E9C-101B-9397-08002B2CF9AE}" pid="8" name="MSIP_Label_4044bd30-2ed7-4c9d-9d12-46200872a97b_ContentBits">
    <vt:lpwstr>0</vt:lpwstr>
  </property>
</Properties>
</file>